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7"/>
  </p:notesMasterIdLst>
  <p:sldIdLst>
    <p:sldId id="274" r:id="rId2"/>
    <p:sldId id="276" r:id="rId3"/>
    <p:sldId id="279" r:id="rId4"/>
    <p:sldId id="280" r:id="rId5"/>
    <p:sldId id="277" r:id="rId6"/>
    <p:sldId id="269" r:id="rId7"/>
    <p:sldId id="271" r:id="rId8"/>
    <p:sldId id="270" r:id="rId9"/>
    <p:sldId id="272" r:id="rId10"/>
    <p:sldId id="273" r:id="rId11"/>
    <p:sldId id="264" r:id="rId12"/>
    <p:sldId id="266" r:id="rId13"/>
    <p:sldId id="265" r:id="rId14"/>
    <p:sldId id="267" r:id="rId15"/>
    <p:sldId id="275" r:id="rId16"/>
    <p:sldId id="278" r:id="rId17"/>
    <p:sldId id="256" r:id="rId18"/>
    <p:sldId id="260" r:id="rId19"/>
    <p:sldId id="261" r:id="rId20"/>
    <p:sldId id="259" r:id="rId21"/>
    <p:sldId id="268" r:id="rId22"/>
    <p:sldId id="263" r:id="rId23"/>
    <p:sldId id="258" r:id="rId24"/>
    <p:sldId id="262" r:id="rId25"/>
    <p:sldId id="257" r:id="rId26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542" autoAdjust="0"/>
    <p:restoredTop sz="94148"/>
  </p:normalViewPr>
  <p:slideViewPr>
    <p:cSldViewPr snapToGrid="0" snapToObjects="1">
      <p:cViewPr>
        <p:scale>
          <a:sx n="70" d="100"/>
          <a:sy n="70" d="100"/>
        </p:scale>
        <p:origin x="636" y="4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29F78B0-A34D-4E1F-90F0-EA59C04644F7}" type="datetimeFigureOut">
              <a:rPr lang="en-US" smtClean="0"/>
              <a:t>5/27/2020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8F0EA5-9842-4083-B3A4-66437744046E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742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925553A4-0F9D-FC4B-8324-34171284B2D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95BD8C85-9CA8-2F49-9ECC-7C650953515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2172BB43-C6A4-7D46-A566-33088037EC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F66EA-7CC5-477B-80F1-8AB2601F1F88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A95474E3-8D15-9B44-839C-D7E289ADF3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FD61C011-C669-0946-8A0C-BD3316A736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34075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9BDB6851-80FD-1945-A196-4D5EEA60FE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08702C3F-705E-E24A-82F7-74CD6071C2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CBDFDABC-681F-824C-A5BA-2438C89460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94D0AD-818A-484C-988E-733D7CBF505E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4BC054DB-BB6B-714C-8EDB-7D45237FB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5A2F050F-D6ED-7842-B39B-68D694D900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086397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xmlns="" id="{82B145E2-56A3-2A4A-A34A-62FDBE04B53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BA7FEA52-0AD2-ED48-BE2D-AA2A62CC81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509592D1-37D6-274A-98E5-76FCA89F0D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2CDEE2-3947-4BBE-A32B-315C6EE14044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95FE95F6-4AAE-3B4F-994D-60928CDD0E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5378B011-4AB5-A446-BACF-AE2C5CFCC7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584364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EE1F20B4-8630-1A4A-90AB-63828FC9FF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E560989A-91F0-9A42-AF47-226A600679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91A39B67-4512-B242-BD3D-2E43E75D56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8A154-33EF-426C-A151-2F0AD3EBCF76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DF807DF0-A12C-D446-B9D7-69DD3B41BE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A9BEAA31-38B2-A34D-8685-8E24F98E07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80177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A880430-084D-7647-A2CF-2F34E769A6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E5C4BA33-D713-004F-9C55-5DAEB3BF98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F1AC3A03-4141-2F45-903B-B9120E8DD5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4F9E4-4360-499B-B36F-BA55A8609F7B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A9EAC070-BB96-344E-AF69-BEECC575FC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FADAD6A9-4FB3-6349-B213-E0EE2F2CBF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5736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7DFB8A14-B670-2346-ADD2-C0ACD46109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D1AD5335-174A-1E40-991C-5436BD2C9A6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0698E88A-CF66-AF47-B94B-8DD0915191F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398EB15B-6EA8-2844-ABB0-2F78F7482C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547C07-CFC3-4E8E-9E85-228C8B488CD1}" type="datetime1">
              <a:rPr lang="de-DE" smtClean="0"/>
              <a:t>27.05.2020</a:t>
            </a:fld>
            <a:endParaRPr lang="de-D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0D1ABF23-8CFC-C047-9A64-867E49698B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FE4E721B-0636-6546-AB05-F14D3A8439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86738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834DC3B1-BC0B-634B-82CC-C1A6BEEA80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DF782189-8FBD-4744-AA99-9C450C10FED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EAC0C7A9-01EC-7742-B5B2-B047D130A86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F0581EE0-0699-1C40-8661-62E1BA7F87F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xmlns="" id="{DAEDDD0B-B679-0546-972C-4EA3A22CDFF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xmlns="" id="{CD8AC2AD-2B31-A14E-9FAE-C6A5797F2A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15A030-BE9E-4DE4-821A-774F8CE2C808}" type="datetime1">
              <a:rPr lang="de-DE" smtClean="0"/>
              <a:t>27.05.2020</a:t>
            </a:fld>
            <a:endParaRPr lang="de-DE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xmlns="" id="{662E87BC-070E-E246-A44C-262AED0505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xmlns="" id="{E53B586C-83D6-E24F-BB3E-BB82FE36E0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96956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8EEDB7F0-5819-2949-80CA-F187B5F4E7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E74CCF02-46AD-2A48-A760-A12DCF4B72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D111F-BD68-4F89-8423-E603AA9DA81C}" type="datetime1">
              <a:rPr lang="de-DE" smtClean="0"/>
              <a:t>27.05.2020</a:t>
            </a:fld>
            <a:endParaRPr lang="de-DE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8D7E28B1-F915-5D49-AAE6-F28DC8933D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F3BEA1F8-EEA9-1B41-89CE-0220928FE1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96173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DBCCAE41-1281-B445-AAA9-F47DB29F8C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7F27B1-BBA1-4C27-8A2F-E01354487744}" type="datetime1">
              <a:rPr lang="de-DE" smtClean="0"/>
              <a:t>27.05.2020</a:t>
            </a:fld>
            <a:endParaRPr lang="de-DE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B617AC60-DD0C-3646-94AB-222348D4F5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5A9D999D-BB05-D740-8D81-2BEEB6011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904533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B030DAE-9256-F641-9C4F-476527D22D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8FAFC5FC-42F1-9C46-93F1-7A46487BCF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579FD528-6655-234C-B1C4-0E0950CD6E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FB1D425D-8621-6C4A-8F5B-E1E91A61E4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EE806-30D6-4F43-9FE9-861479A06D54}" type="datetime1">
              <a:rPr lang="de-DE" smtClean="0"/>
              <a:t>27.05.2020</a:t>
            </a:fld>
            <a:endParaRPr lang="de-D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A7B2A9D8-ABA2-A64E-9CFE-5F7D9368F6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AE88CDB6-CFE9-C846-BBB4-F00AECE0E1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00074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3F9C5D05-40AE-6543-A7B2-2BF9AF290D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C82A1E67-AAE8-874A-801A-1A998B8A7DC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E3674814-DAC3-1341-B439-619A3FFC638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D3BDF70F-756B-504B-AE6A-7B42633426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003E5-ADE2-4F53-A13C-C278FC0E33C9}" type="datetime1">
              <a:rPr lang="de-DE" smtClean="0"/>
              <a:t>27.05.2020</a:t>
            </a:fld>
            <a:endParaRPr lang="de-D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FFCB9CC6-522F-454F-8DCA-A3DE4F9338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491DDF81-D893-3A42-908C-702F4DE554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07444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95D9F5AE-7D3C-3140-AE74-1D38FBB95E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9393B1F4-B5AB-934D-8D3F-4C62609205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B7E81864-AE76-8B40-8E86-522AA6BAC13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156BB2-7B28-4BCB-B93F-B194B319E782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209EA486-A919-C14E-856E-D0FB8B27A6D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3E62979F-F997-CB40-B73D-5E7DFC44007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6A34EE-793E-EA45-A2C1-765A5FA2B1F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92689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32F1A611-6C1B-4921-9FF3-100A0D03D3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52063" y="1500027"/>
            <a:ext cx="11414589" cy="1643865"/>
          </a:xfrm>
        </p:spPr>
        <p:txBody>
          <a:bodyPr/>
          <a:lstStyle/>
          <a:p>
            <a:r>
              <a:rPr lang="en-US" dirty="0" err="1"/>
              <a:t>pywbem_mock</a:t>
            </a:r>
            <a:r>
              <a:rPr lang="en-US" dirty="0"/>
              <a:t> directions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930A58C9-97BA-434C-9F68-23942EF27B3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171308"/>
            <a:ext cx="9144000" cy="2229492"/>
          </a:xfrm>
        </p:spPr>
        <p:txBody>
          <a:bodyPr>
            <a:normAutofit/>
          </a:bodyPr>
          <a:lstStyle/>
          <a:p>
            <a:r>
              <a:rPr lang="en-US" dirty="0"/>
              <a:t>K. Schopmeyer, A. Maier</a:t>
            </a:r>
          </a:p>
          <a:p>
            <a:endParaRPr lang="en-US" dirty="0"/>
          </a:p>
          <a:p>
            <a:r>
              <a:rPr lang="en-US" dirty="0"/>
              <a:t>Last Updated</a:t>
            </a:r>
            <a:r>
              <a:rPr lang="en-US"/>
              <a:t>: 2020-05-03</a:t>
            </a:r>
            <a:endParaRPr lang="en-US" dirty="0"/>
          </a:p>
          <a:p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41677750-C8D0-476E-9314-BEB7E21A2F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AD0F07-AB73-42FB-9EB9-C011C90D146D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F5C0D5AC-AAED-4F1B-BAB9-AA649ECBB4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7101625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493C0F06-D426-4448-A81B-14ED34CD64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API Usage example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05725FDD-1667-41B7-9EC7-74168EA93A73}"/>
              </a:ext>
            </a:extLst>
          </p:cNvPr>
          <p:cNvSpPr txBox="1"/>
          <p:nvPr/>
        </p:nvSpPr>
        <p:spPr>
          <a:xfrm>
            <a:off x="1094874" y="1690688"/>
            <a:ext cx="8456161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#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GetClass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request processing example</a:t>
            </a:r>
          </a:p>
          <a:p>
            <a:endParaRPr lang="en-US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def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GetClass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(namespace, **params)</a:t>
            </a: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# namespace exceptions handled in the this call</a:t>
            </a: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class_repo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=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self.get_class_repo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(namespace)</a:t>
            </a: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classname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= params[‘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Classname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’].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classname</a:t>
            </a:r>
            <a:endParaRPr lang="en-US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try:</a:t>
            </a: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	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klass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=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class_repo.get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classname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exception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KeyError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  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CIMError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…</a:t>
            </a: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… process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Klass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per options defined in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args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and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kwargs</a:t>
            </a:r>
            <a:endParaRPr lang="en-US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klass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(In mocker we first map for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imethodcall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rtn</a:t>
            </a:r>
            <a:endParaRPr lang="en-US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0F3DD97F-57BA-4ECF-B03E-17F37F2A9F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E8CA9D-7C99-4CD8-BBEB-B81CE0B4E5CB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64CED22A-D49F-4320-817B-C0B17BFB3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158625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xmlns="" id="{ABD62D49-B6AE-4AEC-8F27-3F199D274C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CIMOM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322C99FA-A3DF-470C-9ED8-31434DA99CE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/>
              <a:t>Accept all operations, </a:t>
            </a:r>
            <a:r>
              <a:rPr lang="en-US" dirty="0" err="1"/>
              <a:t>i.e</a:t>
            </a:r>
            <a:r>
              <a:rPr lang="en-US" dirty="0"/>
              <a:t> method to implement each of the operations defined in cim_operations.py</a:t>
            </a:r>
          </a:p>
          <a:p>
            <a:r>
              <a:rPr lang="en-US" dirty="0"/>
              <a:t>Route to next level, the </a:t>
            </a:r>
            <a:r>
              <a:rPr lang="en-US" dirty="0" err="1"/>
              <a:t>DefaultProvider</a:t>
            </a:r>
            <a:r>
              <a:rPr lang="en-US" dirty="0"/>
              <a:t> or specific providers</a:t>
            </a:r>
          </a:p>
          <a:p>
            <a:pPr lvl="1"/>
            <a:r>
              <a:rPr lang="en-US" dirty="0"/>
              <a:t>No real processing at this level</a:t>
            </a:r>
          </a:p>
          <a:p>
            <a:pPr lvl="1"/>
            <a:r>
              <a:rPr lang="en-US" dirty="0"/>
              <a:t>This is handled in </a:t>
            </a:r>
            <a:r>
              <a:rPr lang="en-US" dirty="0" err="1"/>
              <a:t>Faked_wbemconnection</a:t>
            </a:r>
            <a:endParaRPr lang="en-US" dirty="0"/>
          </a:p>
          <a:p>
            <a:r>
              <a:rPr lang="en-US" dirty="0"/>
              <a:t>Provide default implementation for some operations.</a:t>
            </a:r>
          </a:p>
          <a:p>
            <a:pPr lvl="1"/>
            <a:r>
              <a:rPr lang="en-US" dirty="0"/>
              <a:t>Enum/</a:t>
            </a:r>
            <a:r>
              <a:rPr lang="en-US" dirty="0" err="1"/>
              <a:t>AssocNames</a:t>
            </a:r>
            <a:r>
              <a:rPr lang="en-US" dirty="0"/>
              <a:t> operation instead of depending on each provider to implement</a:t>
            </a:r>
          </a:p>
          <a:p>
            <a:pPr lvl="1"/>
            <a:r>
              <a:rPr lang="en-US" dirty="0" err="1"/>
              <a:t>Execquery</a:t>
            </a:r>
            <a:r>
              <a:rPr lang="en-US" dirty="0"/>
              <a:t> operation – Calls providers to get data</a:t>
            </a:r>
          </a:p>
          <a:p>
            <a:r>
              <a:rPr lang="en-US" dirty="0"/>
              <a:t>Interface should match </a:t>
            </a:r>
            <a:r>
              <a:rPr lang="en-US" dirty="0" err="1"/>
              <a:t>WBEMConnection</a:t>
            </a:r>
            <a:r>
              <a:rPr lang="en-US" dirty="0"/>
              <a:t> for each method for simplicity</a:t>
            </a:r>
          </a:p>
          <a:p>
            <a:r>
              <a:rPr lang="en-US" dirty="0"/>
              <a:t>Namespace management through namespace provider </a:t>
            </a:r>
            <a:r>
              <a:rPr lang="en-US" dirty="0" err="1"/>
              <a:t>CIM_Namespace</a:t>
            </a:r>
            <a:endParaRPr lang="en-US" dirty="0"/>
          </a:p>
          <a:p>
            <a:pPr marL="457200" lvl="1" indent="0">
              <a:buNone/>
            </a:pPr>
            <a:endParaRPr lang="en-US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2EB5767E-46A0-426A-88CD-547A92661715}"/>
              </a:ext>
            </a:extLst>
          </p:cNvPr>
          <p:cNvSpPr txBox="1"/>
          <p:nvPr/>
        </p:nvSpPr>
        <p:spPr>
          <a:xfrm>
            <a:off x="7869677" y="365125"/>
            <a:ext cx="26459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KS 10 Jan. 2020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8162B632-01B8-47CF-94A1-BC4B191912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351A54-3C04-4A7D-A7C6-1B9B9491F3FA}" type="datetime1">
              <a:rPr lang="de-DE" smtClean="0"/>
              <a:t>27.05.2020</a:t>
            </a:fld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71F43A0A-819B-4FEB-91EF-5C5719B830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470040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E9D693F2-9D42-4C0C-8F49-051C2F635F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CIM Providers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074E7DBA-1F7F-4676-B237-FC42E94EB9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err="1"/>
              <a:t>MainProvider</a:t>
            </a:r>
            <a:endParaRPr lang="en-US" dirty="0"/>
          </a:p>
          <a:p>
            <a:pPr lvl="1"/>
            <a:r>
              <a:rPr lang="en-US" dirty="0"/>
              <a:t>All class and qualifier requests. These manage class and qualifier </a:t>
            </a:r>
            <a:r>
              <a:rPr lang="en-US" dirty="0" err="1"/>
              <a:t>decl</a:t>
            </a:r>
            <a:r>
              <a:rPr lang="en-US" dirty="0"/>
              <a:t> data in the repository</a:t>
            </a:r>
          </a:p>
          <a:p>
            <a:pPr lvl="1"/>
            <a:r>
              <a:rPr lang="en-US" dirty="0"/>
              <a:t>Also handle all Enumerate/Association instance requests</a:t>
            </a:r>
          </a:p>
          <a:p>
            <a:r>
              <a:rPr lang="en-US" dirty="0" err="1"/>
              <a:t>BaseInstanceProvider</a:t>
            </a:r>
            <a:endParaRPr lang="en-US" dirty="0"/>
          </a:p>
          <a:p>
            <a:pPr lvl="1"/>
            <a:r>
              <a:rPr lang="en-US" dirty="0"/>
              <a:t>Implements the Create, Delete instances. </a:t>
            </a:r>
          </a:p>
          <a:p>
            <a:r>
              <a:rPr lang="en-US" dirty="0" err="1"/>
              <a:t>SpecificInstanceProviders</a:t>
            </a:r>
            <a:endParaRPr lang="en-US" dirty="0"/>
          </a:p>
          <a:p>
            <a:pPr lvl="1"/>
            <a:r>
              <a:rPr lang="en-US" dirty="0"/>
              <a:t>Subclass from </a:t>
            </a:r>
            <a:r>
              <a:rPr lang="en-US" dirty="0" err="1"/>
              <a:t>BaseInstanceProvider</a:t>
            </a:r>
            <a:endParaRPr lang="en-US" dirty="0"/>
          </a:p>
          <a:p>
            <a:pPr lvl="1"/>
            <a:r>
              <a:rPr lang="en-US" dirty="0"/>
              <a:t>Override specific methods of </a:t>
            </a:r>
            <a:r>
              <a:rPr lang="en-US" dirty="0" err="1"/>
              <a:t>BaseInstanceProvider</a:t>
            </a:r>
            <a:r>
              <a:rPr lang="en-US" dirty="0"/>
              <a:t> (ex. </a:t>
            </a:r>
            <a:r>
              <a:rPr lang="en-US" dirty="0" err="1"/>
              <a:t>Overide</a:t>
            </a:r>
            <a:r>
              <a:rPr lang="en-US" dirty="0"/>
              <a:t> </a:t>
            </a:r>
            <a:r>
              <a:rPr lang="en-US" dirty="0" err="1"/>
              <a:t>CreateInstance</a:t>
            </a:r>
            <a:r>
              <a:rPr lang="en-US" dirty="0"/>
              <a:t> to add processing to </a:t>
            </a:r>
            <a:r>
              <a:rPr lang="en-US" dirty="0" err="1"/>
              <a:t>CreateInstance</a:t>
            </a:r>
            <a:endParaRPr lang="en-US" dirty="0"/>
          </a:p>
          <a:p>
            <a:r>
              <a:rPr lang="en-US" dirty="0"/>
              <a:t>All providers have interface similar to </a:t>
            </a:r>
            <a:r>
              <a:rPr lang="en-US" dirty="0" err="1"/>
              <a:t>WBEM_Connection</a:t>
            </a:r>
            <a:r>
              <a:rPr lang="en-US" dirty="0"/>
              <a:t> client interface except:</a:t>
            </a:r>
          </a:p>
          <a:p>
            <a:pPr lvl="1"/>
            <a:r>
              <a:rPr lang="en-US" dirty="0"/>
              <a:t>Namespace required argument for all operations</a:t>
            </a:r>
          </a:p>
          <a:p>
            <a:pPr lvl="1"/>
            <a:r>
              <a:rPr lang="en-US" dirty="0" err="1"/>
              <a:t>Classname</a:t>
            </a:r>
            <a:r>
              <a:rPr lang="en-US" dirty="0"/>
              <a:t> parameters passed as string and not </a:t>
            </a:r>
            <a:r>
              <a:rPr lang="en-US" dirty="0" err="1"/>
              <a:t>CIMClassName</a:t>
            </a:r>
            <a:endParaRPr lang="en-US" dirty="0"/>
          </a:p>
          <a:p>
            <a:pPr lvl="1"/>
            <a:r>
              <a:rPr lang="en-US" dirty="0"/>
              <a:t>Use of host and namespace in new instances is ignored.  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6E89C492-CBB7-46A3-8438-443BA0A0F3EF}"/>
              </a:ext>
            </a:extLst>
          </p:cNvPr>
          <p:cNvSpPr txBox="1"/>
          <p:nvPr/>
        </p:nvSpPr>
        <p:spPr>
          <a:xfrm>
            <a:off x="7869677" y="365125"/>
            <a:ext cx="26459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KS 10 Jan. 2020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7CC18F55-C321-408D-B229-B1025ABDB4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B736A-4E39-4977-A524-D0A6922AA63C}" type="datetime1">
              <a:rPr lang="de-DE" smtClean="0"/>
              <a:t>27.05.2020</a:t>
            </a:fld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C3CC3386-4B70-43F9-9D9D-A15E80299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7101942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4DC47076-0CA2-40A9-8BBF-3CD9BCE03A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Physical Repository Store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FCCE770E-7F85-4740-B497-08A623FDF7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Implements the cim object store API:</a:t>
            </a:r>
          </a:p>
          <a:p>
            <a:r>
              <a:rPr lang="en-US" dirty="0"/>
              <a:t>Common API</a:t>
            </a:r>
          </a:p>
          <a:p>
            <a:pPr lvl="1"/>
            <a:r>
              <a:rPr lang="en-US" dirty="0"/>
              <a:t>The repository is modeled as dictionaries with the class, qualifier declaration, instance dictionaries under namespace dictionaries. Note that all are </a:t>
            </a:r>
            <a:r>
              <a:rPr lang="en-US" dirty="0" err="1"/>
              <a:t>Nocase</a:t>
            </a:r>
            <a:r>
              <a:rPr lang="en-US" dirty="0"/>
              <a:t> except for instance</a:t>
            </a:r>
          </a:p>
          <a:p>
            <a:pPr lvl="1"/>
            <a:r>
              <a:rPr lang="en-US" dirty="0"/>
              <a:t>Dictionary API methods can be used to access the dictionary for the items of each CIM type within a namespace</a:t>
            </a:r>
          </a:p>
          <a:p>
            <a:pPr lvl="1"/>
            <a:r>
              <a:rPr lang="en-US" dirty="0"/>
              <a:t>Methods to add and delete namespaces.</a:t>
            </a:r>
          </a:p>
          <a:p>
            <a:pPr lvl="1"/>
            <a:r>
              <a:rPr lang="en-US" dirty="0"/>
              <a:t>Methods to initiate and checkpoint store (possibly __</a:t>
            </a:r>
            <a:r>
              <a:rPr lang="en-US" dirty="0" err="1"/>
              <a:t>init</a:t>
            </a:r>
            <a:r>
              <a:rPr lang="en-US" dirty="0"/>
              <a:t>__ and a checkpoint method</a:t>
            </a:r>
          </a:p>
          <a:p>
            <a:pPr lvl="1"/>
            <a:r>
              <a:rPr lang="en-US" dirty="0"/>
              <a:t>Note that this works also for databases since python tools exist for many databases to map to dictionaries.  The only issue might be </a:t>
            </a:r>
            <a:r>
              <a:rPr lang="en-US" dirty="0" err="1"/>
              <a:t>Nocase</a:t>
            </a:r>
            <a:r>
              <a:rPr lang="en-US" dirty="0"/>
              <a:t>.</a:t>
            </a:r>
          </a:p>
          <a:p>
            <a:r>
              <a:rPr lang="en-US" dirty="0"/>
              <a:t>For each physical repository implementation:</a:t>
            </a:r>
          </a:p>
          <a:p>
            <a:pPr lvl="1"/>
            <a:r>
              <a:rPr lang="en-US" dirty="0"/>
              <a:t>Definitions to store CIM objects organized by namespace and within each namespace by class, instance, qualifier declaration.</a:t>
            </a:r>
          </a:p>
          <a:p>
            <a:pPr marL="457200" lvl="1" indent="0">
              <a:buNone/>
            </a:pP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FFDEC127-8DAE-42F2-BA50-AF3998F26B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FDDEF-D3E5-4C66-8BF3-3F6A443F0E59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67141AAE-75F9-4D6A-9658-E05B6B8F6B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5922633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158CF82E-2BA9-4848-99C1-36F03F3E2C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steps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B870DD01-1685-44ED-804B-6A95B9E1B2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/>
              <a:t>Part1 – minor cleanup _ DONE</a:t>
            </a:r>
          </a:p>
          <a:p>
            <a:r>
              <a:rPr lang="en-US" dirty="0"/>
              <a:t>Part 2 – Separate physical store from _</a:t>
            </a:r>
            <a:r>
              <a:rPr lang="en-US" dirty="0" err="1"/>
              <a:t>WBEMConnection</a:t>
            </a:r>
            <a:endParaRPr lang="en-US" dirty="0"/>
          </a:p>
          <a:p>
            <a:pPr lvl="1"/>
            <a:r>
              <a:rPr lang="en-US" dirty="0"/>
              <a:t>Methods that access store will use </a:t>
            </a:r>
            <a:r>
              <a:rPr lang="en-US" dirty="0" err="1"/>
              <a:t>get_instance_repo</a:t>
            </a:r>
            <a:r>
              <a:rPr lang="en-US" dirty="0"/>
              <a:t>(), to access the dictionary representing that data.  This is same as today except for a couple of cases where we added things like a _</a:t>
            </a:r>
            <a:r>
              <a:rPr lang="en-US" dirty="0" err="1"/>
              <a:t>exists_class</a:t>
            </a:r>
            <a:r>
              <a:rPr lang="en-US" dirty="0"/>
              <a:t>() which can now become an </a:t>
            </a:r>
            <a:r>
              <a:rPr lang="en-US" dirty="0" err="1"/>
              <a:t>iterable</a:t>
            </a:r>
            <a:r>
              <a:rPr lang="en-US" dirty="0"/>
              <a:t> “if </a:t>
            </a:r>
            <a:r>
              <a:rPr lang="en-US" dirty="0" err="1"/>
              <a:t>classname</a:t>
            </a:r>
            <a:r>
              <a:rPr lang="en-US" dirty="0"/>
              <a:t> in </a:t>
            </a:r>
            <a:r>
              <a:rPr lang="en-US" dirty="0" err="1"/>
              <a:t>class_repo</a:t>
            </a:r>
            <a:r>
              <a:rPr lang="en-US" dirty="0"/>
              <a:t>”</a:t>
            </a:r>
          </a:p>
          <a:p>
            <a:pPr lvl="1"/>
            <a:r>
              <a:rPr lang="en-US" dirty="0"/>
              <a:t>This will create new files  _base_repository.py, _inmemoryrepository.py.</a:t>
            </a:r>
          </a:p>
          <a:p>
            <a:pPr lvl="1"/>
            <a:r>
              <a:rPr lang="en-US" dirty="0"/>
              <a:t>Note that for part 2 we will keep the compiler code that is in the _</a:t>
            </a:r>
            <a:r>
              <a:rPr lang="en-US" dirty="0" err="1"/>
              <a:t>mockmofwbemconnection</a:t>
            </a:r>
            <a:r>
              <a:rPr lang="en-US" dirty="0"/>
              <a:t> in the </a:t>
            </a:r>
            <a:r>
              <a:rPr lang="en-US" dirty="0" err="1"/>
              <a:t>inmemory_repository</a:t>
            </a:r>
            <a:r>
              <a:rPr lang="en-US" dirty="0"/>
              <a:t>.</a:t>
            </a:r>
          </a:p>
          <a:p>
            <a:r>
              <a:rPr lang="en-US" dirty="0"/>
              <a:t>Part 3</a:t>
            </a:r>
          </a:p>
          <a:p>
            <a:pPr lvl="1"/>
            <a:r>
              <a:rPr lang="en-US" dirty="0"/>
              <a:t>Separate the mock code from _</a:t>
            </a:r>
            <a:r>
              <a:rPr lang="en-US" dirty="0" err="1"/>
              <a:t>WBEMConnection</a:t>
            </a:r>
            <a:r>
              <a:rPr lang="en-US" dirty="0"/>
              <a:t> so that the methods in </a:t>
            </a:r>
            <a:r>
              <a:rPr lang="en-US" dirty="0" err="1"/>
              <a:t>MainProvider</a:t>
            </a:r>
            <a:r>
              <a:rPr lang="en-US" dirty="0"/>
              <a:t> and </a:t>
            </a:r>
            <a:r>
              <a:rPr lang="en-US" dirty="0" err="1"/>
              <a:t>BaseInstanceProvider</a:t>
            </a:r>
            <a:r>
              <a:rPr lang="en-US" dirty="0"/>
              <a:t> return the objects as defined in </a:t>
            </a:r>
            <a:r>
              <a:rPr lang="en-US" dirty="0" err="1"/>
              <a:t>cim_operations</a:t>
            </a:r>
            <a:r>
              <a:rPr lang="en-US" dirty="0"/>
              <a:t>.</a:t>
            </a:r>
          </a:p>
          <a:p>
            <a:pPr lvl="1"/>
            <a:r>
              <a:rPr lang="en-US" dirty="0"/>
              <a:t>The </a:t>
            </a:r>
            <a:r>
              <a:rPr lang="en-US" dirty="0" err="1"/>
              <a:t>Fake_Wbemconnection</a:t>
            </a:r>
            <a:r>
              <a:rPr lang="en-US" dirty="0"/>
              <a:t> wraps the provider calls and response to satisfy the mock interface (_</a:t>
            </a:r>
            <a:r>
              <a:rPr lang="en-US" dirty="0" err="1"/>
              <a:t>imethodcall</a:t>
            </a:r>
            <a:r>
              <a:rPr lang="en-US" dirty="0"/>
              <a:t> request and response interface) </a:t>
            </a:r>
          </a:p>
          <a:p>
            <a:r>
              <a:rPr lang="en-US" dirty="0"/>
              <a:t>Part 4</a:t>
            </a:r>
          </a:p>
          <a:p>
            <a:pPr lvl="1"/>
            <a:r>
              <a:rPr lang="en-US" dirty="0"/>
              <a:t>Since the MOF compiler uses an interface to the client, It must communicate through the </a:t>
            </a:r>
            <a:r>
              <a:rPr lang="en-US" dirty="0" err="1"/>
              <a:t>WBEMConnection</a:t>
            </a:r>
            <a:r>
              <a:rPr lang="en-US" dirty="0"/>
              <a:t> interface to the mocker.</a:t>
            </a:r>
          </a:p>
          <a:p>
            <a:pPr lvl="1"/>
            <a:r>
              <a:rPr lang="en-US" dirty="0"/>
              <a:t>Move the compiler </a:t>
            </a:r>
            <a:r>
              <a:rPr lang="en-US" dirty="0" err="1"/>
              <a:t>GetClass</a:t>
            </a:r>
            <a:r>
              <a:rPr lang="en-US" dirty="0"/>
              <a:t>, etc. that is in _</a:t>
            </a:r>
            <a:r>
              <a:rPr lang="en-US" dirty="0" err="1"/>
              <a:t>mofwbemconnection</a:t>
            </a:r>
            <a:r>
              <a:rPr lang="en-US" dirty="0"/>
              <a:t> (now _</a:t>
            </a:r>
            <a:r>
              <a:rPr lang="en-US" dirty="0" err="1"/>
              <a:t>inmemory_repository</a:t>
            </a:r>
            <a:r>
              <a:rPr lang="en-US" dirty="0"/>
              <a:t>) up so that it calls the CIMOM methods in _</a:t>
            </a:r>
            <a:r>
              <a:rPr lang="en-US" dirty="0" err="1"/>
              <a:t>WBEMConnection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0FBC3311-30FE-4C25-86F9-49B27748C640}"/>
              </a:ext>
            </a:extLst>
          </p:cNvPr>
          <p:cNvSpPr txBox="1"/>
          <p:nvPr/>
        </p:nvSpPr>
        <p:spPr>
          <a:xfrm>
            <a:off x="7869677" y="365125"/>
            <a:ext cx="26459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KS 10 Jan. 2020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CA3A9B42-D82D-489C-AF83-161472A38F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7666CD-D72D-4540-A656-A2A53E030B1A}" type="datetime1">
              <a:rPr lang="de-DE" smtClean="0"/>
              <a:t>27.05.2020</a:t>
            </a:fld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76018981-BA7C-47A6-91CF-07341BAE0A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591149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4C49E459-7B7B-496D-9106-132E5A52B3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CIM Repository API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6208B9B1-C3C4-4C3F-A2DF-FC2D9E80E94F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Namespace manipulation</a:t>
            </a:r>
          </a:p>
          <a:p>
            <a:pPr lvl="1"/>
            <a:r>
              <a:rPr lang="en-US" dirty="0" err="1"/>
              <a:t>add_namespace</a:t>
            </a:r>
            <a:r>
              <a:rPr lang="en-US" dirty="0"/>
              <a:t>(name)</a:t>
            </a:r>
          </a:p>
          <a:p>
            <a:pPr lvl="1"/>
            <a:r>
              <a:rPr lang="en-US" dirty="0" err="1"/>
              <a:t>remove_namespace</a:t>
            </a:r>
            <a:r>
              <a:rPr lang="en-US" dirty="0"/>
              <a:t>(name)</a:t>
            </a:r>
          </a:p>
          <a:p>
            <a:pPr lvl="1"/>
            <a:r>
              <a:rPr lang="en-US" dirty="0"/>
              <a:t>namespaces (property)</a:t>
            </a:r>
          </a:p>
          <a:p>
            <a:pPr lvl="2"/>
            <a:r>
              <a:rPr lang="en-US" dirty="0"/>
              <a:t>Returns list of namespaces</a:t>
            </a:r>
          </a:p>
          <a:p>
            <a:r>
              <a:rPr lang="en-US" dirty="0"/>
              <a:t>Getting access to each object type in repository</a:t>
            </a:r>
          </a:p>
          <a:p>
            <a:pPr lvl="1"/>
            <a:r>
              <a:rPr lang="en-US" dirty="0"/>
              <a:t>Returns the object store for the cim object type in the namespace</a:t>
            </a:r>
          </a:p>
          <a:p>
            <a:pPr lvl="1"/>
            <a:r>
              <a:rPr lang="en-US" dirty="0" err="1"/>
              <a:t>get_class_datastore</a:t>
            </a:r>
            <a:r>
              <a:rPr lang="en-US" dirty="0"/>
              <a:t>(namespace)</a:t>
            </a:r>
          </a:p>
          <a:p>
            <a:pPr lvl="1"/>
            <a:r>
              <a:rPr lang="en-US" dirty="0" err="1"/>
              <a:t>get_instance</a:t>
            </a:r>
            <a:r>
              <a:rPr lang="en-US" dirty="0"/>
              <a:t>_ datastore(namespace)</a:t>
            </a:r>
          </a:p>
          <a:p>
            <a:pPr lvl="1"/>
            <a:r>
              <a:rPr lang="en-US" dirty="0" err="1"/>
              <a:t>get_qualifier</a:t>
            </a:r>
            <a:r>
              <a:rPr lang="en-US" dirty="0"/>
              <a:t>_ datastore(namespace</a:t>
            </a:r>
          </a:p>
          <a:p>
            <a:pPr marL="457200" lvl="1" indent="0">
              <a:buNone/>
            </a:pPr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D687B755-3253-4EA5-9E06-FAFAD7C6F045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Access to the CIM objects in each repo</a:t>
            </a:r>
          </a:p>
          <a:p>
            <a:pPr lvl="1"/>
            <a:r>
              <a:rPr lang="en-US" dirty="0"/>
              <a:t>Access using the get_***_repo</a:t>
            </a:r>
          </a:p>
          <a:p>
            <a:pPr lvl="1"/>
            <a:r>
              <a:rPr lang="en-US" dirty="0" err="1"/>
              <a:t>repo.get</a:t>
            </a:r>
            <a:r>
              <a:rPr lang="en-US" dirty="0"/>
              <a:t>(name)</a:t>
            </a:r>
          </a:p>
          <a:p>
            <a:pPr lvl="1"/>
            <a:r>
              <a:rPr lang="en-US" dirty="0"/>
              <a:t>repo create(name, object)</a:t>
            </a:r>
          </a:p>
          <a:p>
            <a:pPr lvl="1"/>
            <a:r>
              <a:rPr lang="en-US" dirty="0"/>
              <a:t>repo update(name, object)</a:t>
            </a:r>
          </a:p>
          <a:p>
            <a:pPr lvl="1"/>
            <a:r>
              <a:rPr lang="en-US" dirty="0"/>
              <a:t>repo delete(name)</a:t>
            </a:r>
          </a:p>
          <a:p>
            <a:pPr lvl="1"/>
            <a:r>
              <a:rPr lang="en-US" dirty="0"/>
              <a:t>repo </a:t>
            </a:r>
            <a:r>
              <a:rPr lang="en-US" dirty="0" err="1"/>
              <a:t>iIter_names</a:t>
            </a:r>
            <a:r>
              <a:rPr lang="en-US" dirty="0"/>
              <a:t>()</a:t>
            </a:r>
          </a:p>
          <a:p>
            <a:pPr lvl="1"/>
            <a:r>
              <a:rPr lang="en-US" dirty="0"/>
              <a:t>repo </a:t>
            </a:r>
            <a:r>
              <a:rPr lang="en-US" dirty="0" err="1"/>
              <a:t>iter_values</a:t>
            </a:r>
            <a:r>
              <a:rPr lang="en-US" dirty="0"/>
              <a:t>(</a:t>
            </a:r>
          </a:p>
          <a:p>
            <a:pPr lvl="1"/>
            <a:r>
              <a:rPr lang="en-US" dirty="0"/>
              <a:t>repo </a:t>
            </a:r>
            <a:r>
              <a:rPr lang="en-US" dirty="0" err="1"/>
              <a:t>len</a:t>
            </a:r>
            <a:r>
              <a:rPr lang="en-US" dirty="0"/>
              <a:t>()</a:t>
            </a:r>
          </a:p>
          <a:p>
            <a:pPr lvl="1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43891C25-A363-4434-8428-B3911B53F65F}"/>
              </a:ext>
            </a:extLst>
          </p:cNvPr>
          <p:cNvSpPr txBox="1"/>
          <p:nvPr/>
        </p:nvSpPr>
        <p:spPr>
          <a:xfrm>
            <a:off x="7944592" y="261257"/>
            <a:ext cx="313508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KS 10 Feb 2020</a:t>
            </a:r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xmlns="" id="{A4FA227C-D220-4589-9634-AB9815EC6B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588ADC-F69F-4499-AFB9-DEB63C1D6CCD}" type="datetime1">
              <a:rPr lang="de-DE" smtClean="0"/>
              <a:t>27.05.2020</a:t>
            </a:fld>
            <a:endParaRPr lang="de-D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9DF030B0-B68C-4CA5-A4F9-A5DA02BF30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553982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xmlns="" id="{BAC25ECD-2E03-4046-922E-07094293A0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a-ET" dirty="0"/>
              <a:t>Outdated Options and Designs</a:t>
            </a: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xmlns="" id="{2B9577D2-70A0-3A4D-B319-AC84A6E0D14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a-ET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3A4C7D50-8C43-504E-A9F6-324267B44C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547C07-CFC3-4E8E-9E85-228C8B488CD1}" type="datetime1">
              <a:rPr lang="de-DE" smtClean="0"/>
              <a:t>27.05.2020</a:t>
            </a:fld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55DAA382-BD25-7E4E-96F6-5B69DC10F3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843589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2AB3E63E-5425-FC4F-A422-60F31BB2BE73}"/>
              </a:ext>
            </a:extLst>
          </p:cNvPr>
          <p:cNvSpPr/>
          <p:nvPr/>
        </p:nvSpPr>
        <p:spPr>
          <a:xfrm>
            <a:off x="714654" y="3101141"/>
            <a:ext cx="6026436" cy="928420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Repository interface (MockMOFWBEMConnection)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(class MOFWBEMConnection)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(repository ops = subset of client ops </a:t>
            </a:r>
            <a:r>
              <a:rPr lang="de-DE" dirty="0">
                <a:solidFill>
                  <a:srgbClr val="FF0000"/>
                </a:solidFill>
              </a:rPr>
              <a:t>with subset of 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0E38F325-B7D6-214E-8536-B2E0990157A2}"/>
              </a:ext>
            </a:extLst>
          </p:cNvPr>
          <p:cNvSpPr/>
          <p:nvPr/>
        </p:nvSpPr>
        <p:spPr>
          <a:xfrm>
            <a:off x="3621511" y="4348543"/>
            <a:ext cx="256634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WBEM </a:t>
            </a:r>
            <a:r>
              <a:rPr lang="de-DE" dirty="0" err="1">
                <a:solidFill>
                  <a:schemeClr val="tx1"/>
                </a:solidFill>
              </a:rPr>
              <a:t>server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adapter</a:t>
            </a:r>
            <a:endParaRPr lang="de-DE" dirty="0">
              <a:solidFill>
                <a:schemeClr val="tx1"/>
              </a:solidFill>
            </a:endParaRPr>
          </a:p>
          <a:p>
            <a:pPr algn="ctr"/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class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714654" y="2152386"/>
            <a:ext cx="319346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MOF Compiler</a:t>
            </a:r>
          </a:p>
          <a:p>
            <a:pPr algn="ctr"/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repo</a:t>
            </a:r>
            <a:r>
              <a:rPr lang="de-DE" dirty="0">
                <a:solidFill>
                  <a:schemeClr val="tx1"/>
                </a:solidFill>
              </a:rPr>
              <a:t> via „handle“ arg)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CB021D7A-F124-374A-9F9D-19D947DF5627}"/>
              </a:ext>
            </a:extLst>
          </p:cNvPr>
          <p:cNvSpPr/>
          <p:nvPr/>
        </p:nvSpPr>
        <p:spPr>
          <a:xfrm>
            <a:off x="4108537" y="2152386"/>
            <a:ext cx="471157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accent1"/>
                </a:solidFill>
              </a:rPr>
              <a:t>Full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operation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adapter</a:t>
            </a:r>
            <a:r>
              <a:rPr lang="de-DE" dirty="0">
                <a:solidFill>
                  <a:schemeClr val="accent1"/>
                </a:solidFill>
              </a:rPr>
              <a:t> (PR #1543)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6187856" y="590026"/>
            <a:ext cx="5586609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(all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full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A057BE2B-17E5-084E-8C4B-6480E198591E}"/>
              </a:ext>
            </a:extLst>
          </p:cNvPr>
          <p:cNvSpPr/>
          <p:nvPr/>
        </p:nvSpPr>
        <p:spPr>
          <a:xfrm>
            <a:off x="6187857" y="1427962"/>
            <a:ext cx="263225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Fake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mock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support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E4B69B15-35EA-E243-99EF-789DCCC91779}"/>
              </a:ext>
            </a:extLst>
          </p:cNvPr>
          <p:cNvSpPr/>
          <p:nvPr/>
        </p:nvSpPr>
        <p:spPr>
          <a:xfrm>
            <a:off x="8860448" y="1427962"/>
            <a:ext cx="291401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backend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9DAA1AE1-1827-B942-9446-1CDCB9089E72}"/>
              </a:ext>
            </a:extLst>
          </p:cNvPr>
          <p:cNvSpPr txBox="1"/>
          <p:nvPr/>
        </p:nvSpPr>
        <p:spPr>
          <a:xfrm>
            <a:off x="417535" y="405360"/>
            <a:ext cx="60036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/>
              <a:t>WBEMConnection_mock after issue #1540 – Repsoitory struct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xmlns="" id="{547B8241-7CF4-EA48-80FC-4217CB9AA8B1}"/>
              </a:ext>
            </a:extLst>
          </p:cNvPr>
          <p:cNvSpPr/>
          <p:nvPr/>
        </p:nvSpPr>
        <p:spPr>
          <a:xfrm>
            <a:off x="690464" y="4348543"/>
            <a:ext cx="256634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Rollback </a:t>
            </a:r>
            <a:r>
              <a:rPr lang="de-DE" dirty="0" err="1">
                <a:solidFill>
                  <a:schemeClr val="tx1"/>
                </a:solidFill>
              </a:rPr>
              <a:t>layer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MOFWBEMConnection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7875D995-15DA-40D6-9D31-75AE7DCD72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D6DFB-C1E8-440F-9CCD-E471E1166D94}" type="datetime1">
              <a:rPr lang="de-DE" smtClean="0"/>
              <a:t>27.05.2020</a:t>
            </a:fld>
            <a:endParaRPr lang="de-DE"/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xmlns="" id="{D0D3EFFA-FB3E-422F-9591-2B32DE4F5A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6207674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2AB3E63E-5425-FC4F-A422-60F31BB2BE73}"/>
              </a:ext>
            </a:extLst>
          </p:cNvPr>
          <p:cNvSpPr/>
          <p:nvPr/>
        </p:nvSpPr>
        <p:spPr>
          <a:xfrm>
            <a:off x="14963" y="2490555"/>
            <a:ext cx="6562108" cy="928420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Repository interface (MockMOFWBEMConnection)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(subclass of MOFWBEMConnection)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(repository ops = subset of client ops </a:t>
            </a:r>
            <a:r>
              <a:rPr lang="de-DE" dirty="0">
                <a:solidFill>
                  <a:srgbClr val="FF0000"/>
                </a:solidFill>
              </a:rPr>
              <a:t>with subset of 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0E38F325-B7D6-214E-8536-B2E0990157A2}"/>
              </a:ext>
            </a:extLst>
          </p:cNvPr>
          <p:cNvSpPr/>
          <p:nvPr/>
        </p:nvSpPr>
        <p:spPr>
          <a:xfrm>
            <a:off x="3908121" y="4068384"/>
            <a:ext cx="256634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WBEM </a:t>
            </a:r>
            <a:r>
              <a:rPr lang="de-DE" dirty="0" err="1">
                <a:solidFill>
                  <a:schemeClr val="tx1"/>
                </a:solidFill>
              </a:rPr>
              <a:t>server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adapter</a:t>
            </a:r>
            <a:endParaRPr lang="de-DE" dirty="0">
              <a:solidFill>
                <a:schemeClr val="tx1"/>
              </a:solidFill>
            </a:endParaRPr>
          </a:p>
          <a:p>
            <a:pPr algn="ctr"/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class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714654" y="1504164"/>
            <a:ext cx="319346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MOF Compiler</a:t>
            </a:r>
          </a:p>
          <a:p>
            <a:pPr algn="ctr"/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repo</a:t>
            </a:r>
            <a:r>
              <a:rPr lang="de-DE" dirty="0">
                <a:solidFill>
                  <a:schemeClr val="tx1"/>
                </a:solidFill>
              </a:rPr>
              <a:t> via „handle“ arg)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CB021D7A-F124-374A-9F9D-19D947DF5627}"/>
              </a:ext>
            </a:extLst>
          </p:cNvPr>
          <p:cNvSpPr/>
          <p:nvPr/>
        </p:nvSpPr>
        <p:spPr>
          <a:xfrm>
            <a:off x="7062889" y="3697437"/>
            <a:ext cx="471157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Full operation adapter (PR #1543/issue #1540)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6187856" y="590026"/>
            <a:ext cx="5586609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(all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full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A057BE2B-17E5-084E-8C4B-6480E198591E}"/>
              </a:ext>
            </a:extLst>
          </p:cNvPr>
          <p:cNvSpPr/>
          <p:nvPr/>
        </p:nvSpPr>
        <p:spPr>
          <a:xfrm>
            <a:off x="6187857" y="1427962"/>
            <a:ext cx="263225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Fake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mock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support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E4B69B15-35EA-E243-99EF-789DCCC91779}"/>
              </a:ext>
            </a:extLst>
          </p:cNvPr>
          <p:cNvSpPr/>
          <p:nvPr/>
        </p:nvSpPr>
        <p:spPr>
          <a:xfrm>
            <a:off x="8860448" y="1427962"/>
            <a:ext cx="291401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backend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9DAA1AE1-1827-B942-9446-1CDCB9089E72}"/>
              </a:ext>
            </a:extLst>
          </p:cNvPr>
          <p:cNvSpPr txBox="1"/>
          <p:nvPr/>
        </p:nvSpPr>
        <p:spPr>
          <a:xfrm>
            <a:off x="417535" y="405360"/>
            <a:ext cx="60036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/>
              <a:t>WBEMConnection_mock after issue #1540 – Repsoitory struct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xmlns="" id="{547B8241-7CF4-EA48-80FC-4217CB9AA8B1}"/>
              </a:ext>
            </a:extLst>
          </p:cNvPr>
          <p:cNvSpPr/>
          <p:nvPr/>
        </p:nvSpPr>
        <p:spPr>
          <a:xfrm>
            <a:off x="115189" y="4047968"/>
            <a:ext cx="256634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Rollback </a:t>
            </a:r>
            <a:r>
              <a:rPr lang="de-DE" dirty="0" err="1">
                <a:solidFill>
                  <a:schemeClr val="tx1"/>
                </a:solidFill>
              </a:rPr>
              <a:t>layer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MOFWBEMConnection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cxnSp>
        <p:nvCxnSpPr>
          <p:cNvPr id="3" name="Straight Arrow Connector 2"/>
          <p:cNvCxnSpPr/>
          <p:nvPr/>
        </p:nvCxnSpPr>
        <p:spPr>
          <a:xfrm>
            <a:off x="1784733" y="2152386"/>
            <a:ext cx="209320" cy="33816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/>
          <p:nvPr/>
        </p:nvCxnSpPr>
        <p:spPr>
          <a:xfrm flipH="1">
            <a:off x="6577071" y="2152386"/>
            <a:ext cx="1586428" cy="60183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7260116" y="2677099"/>
            <a:ext cx="44128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Not all requests use the Repository Interface.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057597" y="2133715"/>
            <a:ext cx="36097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All requests use Repository Interface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852619" y="4705589"/>
            <a:ext cx="9754402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Next step.</a:t>
            </a:r>
          </a:p>
          <a:p>
            <a:pPr marL="342900" indent="-342900">
              <a:buAutoNum type="arabicPeriod"/>
            </a:pPr>
            <a:r>
              <a:rPr lang="en-US" dirty="0"/>
              <a:t>Replace </a:t>
            </a:r>
            <a:r>
              <a:rPr lang="en-US" dirty="0" err="1"/>
              <a:t>MOCKMOFWBEMConnection</a:t>
            </a:r>
            <a:r>
              <a:rPr lang="en-US" dirty="0"/>
              <a:t> implementation with subclass of </a:t>
            </a:r>
            <a:r>
              <a:rPr lang="en-US" dirty="0" err="1"/>
              <a:t>BaseRepositoryConnection</a:t>
            </a:r>
            <a:endParaRPr lang="en-US" dirty="0"/>
          </a:p>
          <a:p>
            <a:pPr marL="342900" indent="-342900">
              <a:buAutoNum type="arabicPeriod"/>
            </a:pPr>
            <a:r>
              <a:rPr lang="en-US" dirty="0"/>
              <a:t>Capture what we need from </a:t>
            </a:r>
            <a:r>
              <a:rPr lang="en-US" dirty="0" err="1"/>
              <a:t>MOFWBEMConnection</a:t>
            </a:r>
            <a:r>
              <a:rPr lang="en-US" dirty="0"/>
              <a:t>.</a:t>
            </a:r>
          </a:p>
          <a:p>
            <a:pPr marL="342900" indent="-342900">
              <a:buAutoNum type="arabicPeriod"/>
            </a:pPr>
            <a:r>
              <a:rPr lang="en-US" dirty="0"/>
              <a:t>Remove what we do not want from </a:t>
            </a:r>
            <a:r>
              <a:rPr lang="en-US" dirty="0" err="1"/>
              <a:t>MOFWBEMConnection</a:t>
            </a:r>
            <a:r>
              <a:rPr lang="en-US" dirty="0"/>
              <a:t>:</a:t>
            </a:r>
          </a:p>
          <a:p>
            <a:pPr marL="800100" lvl="1" indent="-342900">
              <a:buAutoNum type="arabicPeriod"/>
            </a:pPr>
            <a:r>
              <a:rPr lang="en-US" dirty="0"/>
              <a:t>Rollback, existences of a backend server</a:t>
            </a:r>
          </a:p>
          <a:p>
            <a:pPr marL="342900" indent="-342900">
              <a:buAutoNum type="arabicPeriod"/>
            </a:pPr>
            <a:r>
              <a:rPr lang="en-US" dirty="0"/>
              <a:t>Move namespace management into the </a:t>
            </a:r>
            <a:r>
              <a:rPr lang="en-US" dirty="0" err="1"/>
              <a:t>MOFWBEMConnection</a:t>
            </a:r>
            <a:endParaRPr lang="en-US" dirty="0"/>
          </a:p>
          <a:p>
            <a:pPr marL="342900" indent="-342900">
              <a:buAutoNum type="arabicPeriod"/>
            </a:pPr>
            <a:r>
              <a:rPr lang="en-US" dirty="0"/>
              <a:t>Replace calls to the repository calls within the Fake methods to direct calls to the repository.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52818DEF-EFC7-4E71-80A1-6237758136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E90E32-198D-4FE4-BC05-6083D9D91C0E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A67A12DA-C22B-41C4-996D-6CA47B0001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7611839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2AB3E63E-5425-FC4F-A422-60F31BB2BE73}"/>
              </a:ext>
            </a:extLst>
          </p:cNvPr>
          <p:cNvSpPr/>
          <p:nvPr/>
        </p:nvSpPr>
        <p:spPr>
          <a:xfrm>
            <a:off x="14963" y="2490555"/>
            <a:ext cx="6562108" cy="928420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Repository interface (MockMOFWBEMConnection)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(subclass of BaseWBEMConnection)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(repository ops = subset of client ops </a:t>
            </a:r>
            <a:r>
              <a:rPr lang="de-DE" dirty="0">
                <a:solidFill>
                  <a:srgbClr val="FF0000"/>
                </a:solidFill>
              </a:rPr>
              <a:t>with subset of 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0E38F325-B7D6-214E-8536-B2E0990157A2}"/>
              </a:ext>
            </a:extLst>
          </p:cNvPr>
          <p:cNvSpPr/>
          <p:nvPr/>
        </p:nvSpPr>
        <p:spPr>
          <a:xfrm>
            <a:off x="9034283" y="3276631"/>
            <a:ext cx="256634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WBEM </a:t>
            </a:r>
            <a:r>
              <a:rPr lang="de-DE" dirty="0" err="1">
                <a:solidFill>
                  <a:schemeClr val="tx1"/>
                </a:solidFill>
              </a:rPr>
              <a:t>server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adapter</a:t>
            </a:r>
            <a:endParaRPr lang="de-DE" dirty="0">
              <a:solidFill>
                <a:schemeClr val="tx1"/>
              </a:solidFill>
            </a:endParaRPr>
          </a:p>
          <a:p>
            <a:pPr algn="ctr"/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class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714654" y="1504164"/>
            <a:ext cx="319346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MOF Compiler</a:t>
            </a:r>
          </a:p>
          <a:p>
            <a:pPr algn="ctr"/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repo</a:t>
            </a:r>
            <a:r>
              <a:rPr lang="de-DE" dirty="0">
                <a:solidFill>
                  <a:schemeClr val="tx1"/>
                </a:solidFill>
              </a:rPr>
              <a:t> via „handle“ arg)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6187856" y="590026"/>
            <a:ext cx="5586609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(all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full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A057BE2B-17E5-084E-8C4B-6480E198591E}"/>
              </a:ext>
            </a:extLst>
          </p:cNvPr>
          <p:cNvSpPr/>
          <p:nvPr/>
        </p:nvSpPr>
        <p:spPr>
          <a:xfrm>
            <a:off x="6187857" y="1427962"/>
            <a:ext cx="263225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Fake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mock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support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E4B69B15-35EA-E243-99EF-789DCCC91779}"/>
              </a:ext>
            </a:extLst>
          </p:cNvPr>
          <p:cNvSpPr/>
          <p:nvPr/>
        </p:nvSpPr>
        <p:spPr>
          <a:xfrm>
            <a:off x="8860448" y="1427962"/>
            <a:ext cx="291401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backend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9DAA1AE1-1827-B942-9446-1CDCB9089E72}"/>
              </a:ext>
            </a:extLst>
          </p:cNvPr>
          <p:cNvSpPr txBox="1"/>
          <p:nvPr/>
        </p:nvSpPr>
        <p:spPr>
          <a:xfrm>
            <a:off x="470386" y="220694"/>
            <a:ext cx="511216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/>
              <a:t>Next Step in Mocker interface to repo, post pr #1543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xmlns="" id="{547B8241-7CF4-EA48-80FC-4217CB9AA8B1}"/>
              </a:ext>
            </a:extLst>
          </p:cNvPr>
          <p:cNvSpPr/>
          <p:nvPr/>
        </p:nvSpPr>
        <p:spPr>
          <a:xfrm>
            <a:off x="236375" y="3723857"/>
            <a:ext cx="256634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Rollback </a:t>
            </a:r>
            <a:r>
              <a:rPr lang="de-DE" dirty="0" err="1">
                <a:solidFill>
                  <a:schemeClr val="tx1"/>
                </a:solidFill>
              </a:rPr>
              <a:t>layer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MOFWBEMConnection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cxnSp>
        <p:nvCxnSpPr>
          <p:cNvPr id="3" name="Straight Arrow Connector 2"/>
          <p:cNvCxnSpPr/>
          <p:nvPr/>
        </p:nvCxnSpPr>
        <p:spPr>
          <a:xfrm>
            <a:off x="1387572" y="2184720"/>
            <a:ext cx="209320" cy="33816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/>
          <p:nvPr/>
        </p:nvCxnSpPr>
        <p:spPr>
          <a:xfrm flipH="1">
            <a:off x="6187857" y="2076184"/>
            <a:ext cx="489904" cy="41437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6432809" y="2076184"/>
            <a:ext cx="443384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All Fake methods use the official</a:t>
            </a:r>
          </a:p>
          <a:p>
            <a:r>
              <a:rPr lang="en-US" dirty="0"/>
              <a:t> repository interface (</a:t>
            </a:r>
            <a:r>
              <a:rPr lang="en-US" dirty="0" err="1"/>
              <a:t>BaseWBEMConnection</a:t>
            </a:r>
            <a:r>
              <a:rPr lang="en-US" dirty="0"/>
              <a:t>)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492232" y="2184720"/>
            <a:ext cx="44878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All compiler requests use Repository Interface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36376" y="4595420"/>
            <a:ext cx="10692358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What will be in next </a:t>
            </a:r>
            <a:r>
              <a:rPr lang="en-US" dirty="0" err="1"/>
              <a:t>MockMOFWBEMConnection</a:t>
            </a:r>
            <a:r>
              <a:rPr lang="en-US" dirty="0"/>
              <a:t>.</a:t>
            </a:r>
          </a:p>
          <a:p>
            <a:pPr marL="342900" indent="-342900">
              <a:buAutoNum type="arabicPeriod"/>
            </a:pPr>
            <a:r>
              <a:rPr lang="en-US" dirty="0"/>
              <a:t>Methods for qualifier </a:t>
            </a:r>
            <a:r>
              <a:rPr lang="en-US" dirty="0" err="1"/>
              <a:t>decl</a:t>
            </a:r>
            <a:r>
              <a:rPr lang="en-US" dirty="0"/>
              <a:t> create, delete, </a:t>
            </a:r>
            <a:r>
              <a:rPr lang="en-US" dirty="0" err="1"/>
              <a:t>enum</a:t>
            </a:r>
            <a:r>
              <a:rPr lang="en-US" dirty="0"/>
              <a:t>, class create, delete, get, </a:t>
            </a:r>
            <a:r>
              <a:rPr lang="en-US" dirty="0" err="1"/>
              <a:t>enum</a:t>
            </a:r>
            <a:r>
              <a:rPr lang="en-US" dirty="0"/>
              <a:t>, </a:t>
            </a:r>
            <a:r>
              <a:rPr lang="en-US" dirty="0" err="1"/>
              <a:t>insttance</a:t>
            </a:r>
            <a:r>
              <a:rPr lang="en-US" dirty="0"/>
              <a:t> Create, Delete, </a:t>
            </a:r>
            <a:r>
              <a:rPr lang="en-US" dirty="0" err="1"/>
              <a:t>Enum</a:t>
            </a:r>
            <a:r>
              <a:rPr lang="en-US" dirty="0"/>
              <a:t>, Modify. Mostly directly from </a:t>
            </a:r>
            <a:r>
              <a:rPr lang="en-US" dirty="0" err="1"/>
              <a:t>MOFWMConnection</a:t>
            </a:r>
            <a:r>
              <a:rPr lang="en-US" dirty="0"/>
              <a:t> but without</a:t>
            </a:r>
          </a:p>
          <a:p>
            <a:pPr marL="800100" lvl="1" indent="-342900">
              <a:buAutoNum type="arabicPeriod"/>
            </a:pPr>
            <a:r>
              <a:rPr lang="en-US" dirty="0"/>
              <a:t>Rollback and existence of a backend server</a:t>
            </a:r>
          </a:p>
          <a:p>
            <a:pPr marL="800100" lvl="1" indent="-342900">
              <a:buAutoNum type="arabicPeriod"/>
            </a:pPr>
            <a:r>
              <a:rPr lang="en-US" dirty="0"/>
              <a:t>Namespace management</a:t>
            </a:r>
          </a:p>
          <a:p>
            <a:pPr marL="800100" lvl="1" indent="-342900">
              <a:buAutoNum type="arabicPeriod"/>
            </a:pPr>
            <a:endParaRPr lang="en-US" dirty="0"/>
          </a:p>
          <a:p>
            <a:r>
              <a:rPr lang="en-US" dirty="0"/>
              <a:t>Replace calls from Fake_... Methods to the repository with calls repository  </a:t>
            </a:r>
            <a:r>
              <a:rPr lang="en-US" dirty="0" err="1"/>
              <a:t>repo.CreateClass</a:t>
            </a:r>
            <a:r>
              <a:rPr lang="en-US" dirty="0"/>
              <a:t>, </a:t>
            </a:r>
            <a:r>
              <a:rPr lang="en-US" dirty="0" err="1"/>
              <a:t>repo.GetClass</a:t>
            </a:r>
            <a:r>
              <a:rPr lang="en-US" dirty="0"/>
              <a:t>, etc. </a:t>
            </a:r>
          </a:p>
        </p:txBody>
      </p:sp>
      <p:cxnSp>
        <p:nvCxnSpPr>
          <p:cNvPr id="17" name="Straight Connector 16"/>
          <p:cNvCxnSpPr/>
          <p:nvPr/>
        </p:nvCxnSpPr>
        <p:spPr>
          <a:xfrm flipH="1">
            <a:off x="539827" y="3547431"/>
            <a:ext cx="2027103" cy="1035586"/>
          </a:xfrm>
          <a:prstGeom prst="line">
            <a:avLst/>
          </a:prstGeom>
          <a:ln w="190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 flipH="1" flipV="1">
            <a:off x="417535" y="3547431"/>
            <a:ext cx="2149395" cy="1035586"/>
          </a:xfrm>
          <a:prstGeom prst="line">
            <a:avLst/>
          </a:prstGeom>
          <a:ln w="190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>
          <a:xfrm flipH="1">
            <a:off x="10804669" y="2076183"/>
            <a:ext cx="244952" cy="12004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9620C3F7-1D76-4F02-A5B8-0CE1A45A95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30A999-A2B3-4F9D-952A-9DE7CCC90E47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4B05827E-3735-4834-BEA9-88101E4ED6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19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967066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150A4C05-8B6E-6A4E-BFEC-AF5CE8B39836}"/>
              </a:ext>
            </a:extLst>
          </p:cNvPr>
          <p:cNvSpPr/>
          <p:nvPr/>
        </p:nvSpPr>
        <p:spPr>
          <a:xfrm>
            <a:off x="1683522" y="6273475"/>
            <a:ext cx="2240276" cy="32818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InMemoryRepository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9213071A-4AAE-DD4B-9E16-041E74964B6E}"/>
              </a:ext>
            </a:extLst>
          </p:cNvPr>
          <p:cNvSpPr/>
          <p:nvPr/>
        </p:nvSpPr>
        <p:spPr>
          <a:xfrm>
            <a:off x="4254070" y="6273474"/>
            <a:ext cx="2407839" cy="32818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FileSystemRepository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9756072" y="1001263"/>
            <a:ext cx="1953511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MOFCompiler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CB021D7A-F124-374A-9F9D-19D947DF5627}"/>
              </a:ext>
            </a:extLst>
          </p:cNvPr>
          <p:cNvSpPr/>
          <p:nvPr/>
        </p:nvSpPr>
        <p:spPr>
          <a:xfrm>
            <a:off x="460696" y="1347716"/>
            <a:ext cx="7672021" cy="75094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FakedWBEMConnection</a:t>
            </a:r>
          </a:p>
          <a:p>
            <a:pPr algn="ctr"/>
            <a:r>
              <a:rPr lang="de-DE" sz="1200" dirty="0" err="1">
                <a:solidFill>
                  <a:schemeClr val="tx1"/>
                </a:solidFill>
              </a:rPr>
              <a:t>Creates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repository</a:t>
            </a:r>
            <a:r>
              <a:rPr lang="de-DE" sz="1200" dirty="0">
                <a:solidFill>
                  <a:schemeClr val="tx1"/>
                </a:solidFill>
              </a:rPr>
              <a:t>, </a:t>
            </a:r>
            <a:r>
              <a:rPr lang="de-DE" sz="1200" dirty="0" err="1">
                <a:solidFill>
                  <a:schemeClr val="tx1"/>
                </a:solidFill>
              </a:rPr>
              <a:t>registers</a:t>
            </a:r>
            <a:r>
              <a:rPr lang="de-DE" sz="1200" dirty="0">
                <a:solidFill>
                  <a:schemeClr val="tx1"/>
                </a:solidFill>
              </a:rPr>
              <a:t> providers, </a:t>
            </a:r>
            <a:r>
              <a:rPr lang="de-DE" sz="1200" dirty="0" err="1">
                <a:solidFill>
                  <a:schemeClr val="tx1"/>
                </a:solidFill>
              </a:rPr>
              <a:t>manages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namespaces</a:t>
            </a:r>
            <a:r>
              <a:rPr lang="de-DE" sz="1200" dirty="0">
                <a:solidFill>
                  <a:schemeClr val="tx1"/>
                </a:solidFill>
              </a:rPr>
              <a:t>, </a:t>
            </a:r>
            <a:r>
              <a:rPr lang="de-DE" sz="1200" dirty="0" err="1">
                <a:solidFill>
                  <a:schemeClr val="tx1"/>
                </a:solidFill>
              </a:rPr>
              <a:t>adds</a:t>
            </a:r>
            <a:r>
              <a:rPr lang="de-DE" sz="1200" dirty="0">
                <a:solidFill>
                  <a:schemeClr val="tx1"/>
                </a:solidFill>
              </a:rPr>
              <a:t> objects, </a:t>
            </a:r>
            <a:r>
              <a:rPr lang="de-DE" sz="1200" dirty="0" err="1">
                <a:solidFill>
                  <a:schemeClr val="tx1"/>
                </a:solidFill>
              </a:rPr>
              <a:t>compiles</a:t>
            </a:r>
            <a:r>
              <a:rPr lang="de-DE" sz="1200" dirty="0">
                <a:solidFill>
                  <a:schemeClr val="tx1"/>
                </a:solidFill>
              </a:rPr>
              <a:t> MOF, </a:t>
            </a:r>
            <a:r>
              <a:rPr lang="de-DE" sz="1200" dirty="0" err="1">
                <a:solidFill>
                  <a:schemeClr val="tx1"/>
                </a:solidFill>
              </a:rPr>
              <a:t>displays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repository</a:t>
            </a:r>
            <a:r>
              <a:rPr lang="de-DE" sz="1200" dirty="0">
                <a:solidFill>
                  <a:schemeClr val="tx1"/>
                </a:solidFill>
              </a:rPr>
              <a:t>, </a:t>
            </a:r>
            <a:r>
              <a:rPr lang="de-DE" sz="1200" dirty="0" err="1">
                <a:solidFill>
                  <a:schemeClr val="tx1"/>
                </a:solidFill>
              </a:rPr>
              <a:t>defines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default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namespace</a:t>
            </a:r>
            <a:r>
              <a:rPr lang="de-DE" sz="1200" dirty="0">
                <a:solidFill>
                  <a:schemeClr val="tx1"/>
                </a:solidFill>
              </a:rPr>
              <a:t>, </a:t>
            </a:r>
            <a:r>
              <a:rPr lang="de-DE" sz="1200" dirty="0" err="1">
                <a:solidFill>
                  <a:schemeClr val="tx1"/>
                </a:solidFill>
              </a:rPr>
              <a:t>directs</a:t>
            </a:r>
            <a:r>
              <a:rPr lang="de-DE" sz="1200" dirty="0">
                <a:solidFill>
                  <a:schemeClr val="tx1"/>
                </a:solidFill>
              </a:rPr>
              <a:t> all </a:t>
            </a:r>
            <a:r>
              <a:rPr lang="de-DE" sz="1200" dirty="0" err="1">
                <a:solidFill>
                  <a:schemeClr val="tx1"/>
                </a:solidFill>
              </a:rPr>
              <a:t>client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ops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to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provider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dispatcher</a:t>
            </a:r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8794777" y="1638537"/>
            <a:ext cx="2914814" cy="97222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sz="1200" dirty="0">
                <a:solidFill>
                  <a:schemeClr val="tx1"/>
                </a:solidFill>
              </a:rPr>
              <a:t>Supports all </a:t>
            </a:r>
            <a:r>
              <a:rPr lang="de-DE" sz="1200" dirty="0" err="1">
                <a:solidFill>
                  <a:schemeClr val="tx1"/>
                </a:solidFill>
              </a:rPr>
              <a:t>client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ops</a:t>
            </a:r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E4B69B15-35EA-E243-99EF-789DCCC91779}"/>
              </a:ext>
            </a:extLst>
          </p:cNvPr>
          <p:cNvSpPr/>
          <p:nvPr/>
        </p:nvSpPr>
        <p:spPr>
          <a:xfrm>
            <a:off x="8794778" y="2779293"/>
            <a:ext cx="2912290" cy="34988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cim_xml</a:t>
            </a:r>
            <a:r>
              <a:rPr lang="de-DE" dirty="0">
                <a:solidFill>
                  <a:schemeClr val="tx1"/>
                </a:solidFill>
              </a:rPr>
              <a:t> / </a:t>
            </a:r>
            <a:r>
              <a:rPr lang="de-DE" dirty="0" err="1">
                <a:solidFill>
                  <a:schemeClr val="tx1"/>
                </a:solidFill>
              </a:rPr>
              <a:t>tupleparse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DDF28FBC-65E9-484D-B1B4-3E0A3A504640}"/>
              </a:ext>
            </a:extLst>
          </p:cNvPr>
          <p:cNvSpPr/>
          <p:nvPr/>
        </p:nvSpPr>
        <p:spPr>
          <a:xfrm>
            <a:off x="4538312" y="4750078"/>
            <a:ext cx="1489248" cy="272826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400" dirty="0">
                <a:solidFill>
                  <a:schemeClr val="tx1"/>
                </a:solidFill>
              </a:rPr>
              <a:t>&lt;User Provider&gt;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xmlns="" id="{79729382-82CD-5844-9F4A-D31818CF06D5}"/>
              </a:ext>
            </a:extLst>
          </p:cNvPr>
          <p:cNvSpPr/>
          <p:nvPr/>
        </p:nvSpPr>
        <p:spPr>
          <a:xfrm>
            <a:off x="2904053" y="3744878"/>
            <a:ext cx="3123507" cy="75695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InstanceWriteProvider</a:t>
            </a:r>
            <a:r>
              <a:rPr lang="de-DE" dirty="0">
                <a:solidFill>
                  <a:schemeClr val="tx1"/>
                </a:solidFill>
              </a:rPr>
              <a:t> </a:t>
            </a:r>
          </a:p>
          <a:p>
            <a:pPr algn="ctr"/>
            <a:r>
              <a:rPr lang="de-DE" sz="1200" dirty="0">
                <a:solidFill>
                  <a:schemeClr val="tx1"/>
                </a:solidFill>
              </a:rPr>
              <a:t>Default </a:t>
            </a:r>
            <a:r>
              <a:rPr lang="de-DE" sz="1200" dirty="0" err="1">
                <a:solidFill>
                  <a:schemeClr val="tx1"/>
                </a:solidFill>
              </a:rPr>
              <a:t>implementation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and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base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class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for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user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providers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for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instance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create</a:t>
            </a:r>
            <a:r>
              <a:rPr lang="de-DE" sz="1200" dirty="0">
                <a:solidFill>
                  <a:schemeClr val="tx1"/>
                </a:solidFill>
              </a:rPr>
              <a:t>, delete, </a:t>
            </a:r>
            <a:r>
              <a:rPr lang="de-DE" sz="1200" dirty="0" err="1">
                <a:solidFill>
                  <a:schemeClr val="tx1"/>
                </a:solidFill>
              </a:rPr>
              <a:t>modify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8345DD3B-9097-0449-B9D8-7B90CD693D86}"/>
              </a:ext>
            </a:extLst>
          </p:cNvPr>
          <p:cNvSpPr txBox="1"/>
          <p:nvPr/>
        </p:nvSpPr>
        <p:spPr>
          <a:xfrm>
            <a:off x="309985" y="202917"/>
            <a:ext cx="24673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/>
              <a:t>Discussion</a:t>
            </a:r>
            <a:r>
              <a:rPr lang="de-DE" dirty="0"/>
              <a:t> 29 April 2020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B0BEC749-D454-4F98-9EF5-48E3E99CE072}"/>
              </a:ext>
            </a:extLst>
          </p:cNvPr>
          <p:cNvSpPr txBox="1"/>
          <p:nvPr/>
        </p:nvSpPr>
        <p:spPr>
          <a:xfrm>
            <a:off x="8486215" y="4185598"/>
            <a:ext cx="370578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What will clients use the mocker for: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dirty="0"/>
              <a:t>Test with absolutely known server data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dirty="0"/>
              <a:t>Test error conditions that are hard to test with server.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dirty="0"/>
              <a:t>Testing when the server does not exist.</a:t>
            </a:r>
          </a:p>
        </p:txBody>
      </p:sp>
      <p:sp>
        <p:nvSpPr>
          <p:cNvPr id="23" name="Speech Bubble: Rectangle with Corners Rounded 22">
            <a:extLst>
              <a:ext uri="{FF2B5EF4-FFF2-40B4-BE49-F238E27FC236}">
                <a16:creationId xmlns:a16="http://schemas.microsoft.com/office/drawing/2014/main" xmlns="" id="{AF5784C2-71FB-4F68-86C5-F57CF287E13E}"/>
              </a:ext>
            </a:extLst>
          </p:cNvPr>
          <p:cNvSpPr/>
          <p:nvPr/>
        </p:nvSpPr>
        <p:spPr>
          <a:xfrm>
            <a:off x="2901589" y="371917"/>
            <a:ext cx="2704961" cy="518098"/>
          </a:xfrm>
          <a:prstGeom prst="wedgeRoundRectCallout">
            <a:avLst>
              <a:gd name="adj1" fmla="val 67908"/>
              <a:gd name="adj2" fmla="val 140259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100" dirty="0">
                <a:solidFill>
                  <a:schemeClr val="tx1"/>
                </a:solidFill>
              </a:rPr>
              <a:t>TBD: Should these become one class with routing based on URL schema (mock://)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xmlns="" id="{D76CD5D8-5157-480D-9D33-687A1B4D49F7}"/>
              </a:ext>
            </a:extLst>
          </p:cNvPr>
          <p:cNvSpPr/>
          <p:nvPr/>
        </p:nvSpPr>
        <p:spPr>
          <a:xfrm>
            <a:off x="460697" y="3744877"/>
            <a:ext cx="2342964" cy="75695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MainProvider</a:t>
            </a:r>
          </a:p>
          <a:p>
            <a:pPr algn="ctr"/>
            <a:r>
              <a:rPr lang="de-DE" sz="1200" dirty="0">
                <a:solidFill>
                  <a:schemeClr val="tx1"/>
                </a:solidFill>
              </a:rPr>
              <a:t>Handles all </a:t>
            </a:r>
            <a:r>
              <a:rPr lang="de-DE" sz="1200" dirty="0" err="1">
                <a:solidFill>
                  <a:schemeClr val="tx1"/>
                </a:solidFill>
              </a:rPr>
              <a:t>class</a:t>
            </a:r>
            <a:r>
              <a:rPr lang="de-DE" sz="1200" dirty="0">
                <a:solidFill>
                  <a:schemeClr val="tx1"/>
                </a:solidFill>
              </a:rPr>
              <a:t>, </a:t>
            </a:r>
            <a:r>
              <a:rPr lang="de-DE" sz="1200" dirty="0" err="1">
                <a:solidFill>
                  <a:schemeClr val="tx1"/>
                </a:solidFill>
              </a:rPr>
              <a:t>qualifier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declaration</a:t>
            </a:r>
            <a:r>
              <a:rPr lang="de-DE" sz="1200" dirty="0">
                <a:solidFill>
                  <a:schemeClr val="tx1"/>
                </a:solidFill>
              </a:rPr>
              <a:t>, </a:t>
            </a:r>
            <a:r>
              <a:rPr lang="de-DE" sz="1200" dirty="0" err="1">
                <a:solidFill>
                  <a:schemeClr val="tx1"/>
                </a:solidFill>
              </a:rPr>
              <a:t>instance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read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ops</a:t>
            </a:r>
            <a:endParaRPr lang="de-DE" sz="1200" dirty="0">
              <a:solidFill>
                <a:schemeClr val="tx1"/>
              </a:solidFill>
            </a:endParaRP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xmlns="" id="{AEE343A2-E45D-40D5-BC8C-8E8F9B0CE8DE}"/>
              </a:ext>
            </a:extLst>
          </p:cNvPr>
          <p:cNvCxnSpPr>
            <a:cxnSpLocks/>
          </p:cNvCxnSpPr>
          <p:nvPr/>
        </p:nvCxnSpPr>
        <p:spPr>
          <a:xfrm>
            <a:off x="4329663" y="2866322"/>
            <a:ext cx="0" cy="213817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xmlns="" id="{F9603B37-26AA-49AB-A362-509AB90999AA}"/>
              </a:ext>
            </a:extLst>
          </p:cNvPr>
          <p:cNvCxnSpPr>
            <a:cxnSpLocks/>
          </p:cNvCxnSpPr>
          <p:nvPr/>
        </p:nvCxnSpPr>
        <p:spPr>
          <a:xfrm>
            <a:off x="3698696" y="4495824"/>
            <a:ext cx="0" cy="761235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9F0FAA60-BC92-4089-8FF2-1114660F7B8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26617" y="6377125"/>
            <a:ext cx="2743200" cy="365125"/>
          </a:xfrm>
        </p:spPr>
        <p:txBody>
          <a:bodyPr/>
          <a:lstStyle/>
          <a:p>
            <a:fld id="{8BA880BD-A575-42CB-9D5B-E3294FC391E7}" type="datetime1">
              <a:rPr lang="de-DE" smtClean="0"/>
              <a:t>27.05.2020</a:t>
            </a:fld>
            <a:endParaRPr lang="de-DE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005C404F-24C5-4F84-AAE8-BDDE7ADC3A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508478" y="6356350"/>
            <a:ext cx="845322" cy="365125"/>
          </a:xfrm>
        </p:spPr>
        <p:txBody>
          <a:bodyPr/>
          <a:lstStyle/>
          <a:p>
            <a:fld id="{266A34EE-793E-EA45-A2C1-765A5FA2B1F8}" type="slidenum">
              <a:rPr lang="de-DE" smtClean="0"/>
              <a:t>2</a:t>
            </a:fld>
            <a:endParaRPr lang="de-DE" dirty="0"/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xmlns="" id="{7910F981-496C-3A42-A4C0-79622429A2A0}"/>
              </a:ext>
            </a:extLst>
          </p:cNvPr>
          <p:cNvSpPr/>
          <p:nvPr/>
        </p:nvSpPr>
        <p:spPr>
          <a:xfrm>
            <a:off x="460695" y="5257059"/>
            <a:ext cx="7672003" cy="75695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i="1" dirty="0" err="1">
                <a:solidFill>
                  <a:schemeClr val="tx1"/>
                </a:solidFill>
              </a:rPr>
              <a:t>BaseRepository</a:t>
            </a:r>
            <a:r>
              <a:rPr lang="de-DE" i="1" dirty="0">
                <a:solidFill>
                  <a:schemeClr val="tx1"/>
                </a:solidFill>
              </a:rPr>
              <a:t/>
            </a:r>
            <a:br>
              <a:rPr lang="de-DE" i="1" dirty="0">
                <a:solidFill>
                  <a:schemeClr val="tx1"/>
                </a:solidFill>
              </a:rPr>
            </a:br>
            <a:r>
              <a:rPr lang="de-DE" sz="1200" dirty="0" err="1">
                <a:solidFill>
                  <a:schemeClr val="tx1"/>
                </a:solidFill>
              </a:rPr>
              <a:t>Object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identification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within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namespace</a:t>
            </a:r>
            <a:r>
              <a:rPr lang="de-DE" sz="1200" dirty="0">
                <a:solidFill>
                  <a:schemeClr val="tx1"/>
                </a:solidFill>
              </a:rPr>
              <a:t>: </a:t>
            </a:r>
            <a:r>
              <a:rPr lang="de-DE" sz="1200" dirty="0" err="1">
                <a:solidFill>
                  <a:schemeClr val="tx1"/>
                </a:solidFill>
              </a:rPr>
              <a:t>Instances</a:t>
            </a:r>
            <a:r>
              <a:rPr lang="de-DE" sz="1200" dirty="0">
                <a:solidFill>
                  <a:schemeClr val="tx1"/>
                </a:solidFill>
              </a:rPr>
              <a:t> via </a:t>
            </a:r>
            <a:r>
              <a:rPr lang="de-DE" sz="1200" dirty="0" err="1">
                <a:solidFill>
                  <a:schemeClr val="tx1"/>
                </a:solidFill>
              </a:rPr>
              <a:t>CIMInstanceName</a:t>
            </a:r>
            <a:r>
              <a:rPr lang="de-DE" sz="1200" dirty="0">
                <a:solidFill>
                  <a:schemeClr val="tx1"/>
                </a:solidFill>
              </a:rPr>
              <a:t> (</a:t>
            </a:r>
            <a:r>
              <a:rPr lang="de-DE" sz="1200" dirty="0" err="1">
                <a:solidFill>
                  <a:schemeClr val="tx1"/>
                </a:solidFill>
              </a:rPr>
              <a:t>no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namespace</a:t>
            </a:r>
            <a:r>
              <a:rPr lang="de-DE" sz="1200" dirty="0">
                <a:solidFill>
                  <a:schemeClr val="tx1"/>
                </a:solidFill>
              </a:rPr>
              <a:t>/host), </a:t>
            </a:r>
            <a:r>
              <a:rPr lang="de-DE" sz="1200" dirty="0" err="1">
                <a:solidFill>
                  <a:schemeClr val="tx1"/>
                </a:solidFill>
              </a:rPr>
              <a:t>classes</a:t>
            </a:r>
            <a:r>
              <a:rPr lang="de-DE" sz="1200" dirty="0">
                <a:solidFill>
                  <a:schemeClr val="tx1"/>
                </a:solidFill>
              </a:rPr>
              <a:t> via </a:t>
            </a:r>
            <a:r>
              <a:rPr lang="de-DE" sz="1200" dirty="0" err="1">
                <a:solidFill>
                  <a:schemeClr val="tx1"/>
                </a:solidFill>
              </a:rPr>
              <a:t>class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name</a:t>
            </a:r>
            <a:r>
              <a:rPr lang="de-DE" sz="1200" dirty="0">
                <a:solidFill>
                  <a:schemeClr val="tx1"/>
                </a:solidFill>
              </a:rPr>
              <a:t>, </a:t>
            </a:r>
            <a:r>
              <a:rPr lang="de-DE" sz="1200" dirty="0" err="1">
                <a:solidFill>
                  <a:schemeClr val="tx1"/>
                </a:solidFill>
              </a:rPr>
              <a:t>qualifiers</a:t>
            </a:r>
            <a:r>
              <a:rPr lang="de-DE" sz="1200" dirty="0">
                <a:solidFill>
                  <a:schemeClr val="tx1"/>
                </a:solidFill>
              </a:rPr>
              <a:t> via </a:t>
            </a:r>
            <a:r>
              <a:rPr lang="de-DE" sz="1200" dirty="0" err="1">
                <a:solidFill>
                  <a:schemeClr val="tx1"/>
                </a:solidFill>
              </a:rPr>
              <a:t>qualifier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name</a:t>
            </a:r>
            <a:endParaRPr lang="de-DE" i="1" dirty="0">
              <a:solidFill>
                <a:schemeClr val="tx1"/>
              </a:solidFill>
            </a:endParaRPr>
          </a:p>
        </p:txBody>
      </p:sp>
      <p:cxnSp>
        <p:nvCxnSpPr>
          <p:cNvPr id="51" name="Straight Arrow Connector 50">
            <a:extLst>
              <a:ext uri="{FF2B5EF4-FFF2-40B4-BE49-F238E27FC236}">
                <a16:creationId xmlns:a16="http://schemas.microsoft.com/office/drawing/2014/main" xmlns="" id="{5F118BDB-590A-AA4F-8CE3-1E6E92EA8B5A}"/>
              </a:ext>
            </a:extLst>
          </p:cNvPr>
          <p:cNvCxnSpPr>
            <a:cxnSpLocks/>
            <a:stCxn id="8" idx="0"/>
          </p:cNvCxnSpPr>
          <p:nvPr/>
        </p:nvCxnSpPr>
        <p:spPr>
          <a:xfrm flipV="1">
            <a:off x="2803660" y="6014013"/>
            <a:ext cx="0" cy="259462"/>
          </a:xfrm>
          <a:prstGeom prst="straightConnector1">
            <a:avLst/>
          </a:prstGeom>
          <a:ln w="1905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Arrow Connector 55">
            <a:extLst>
              <a:ext uri="{FF2B5EF4-FFF2-40B4-BE49-F238E27FC236}">
                <a16:creationId xmlns:a16="http://schemas.microsoft.com/office/drawing/2014/main" xmlns="" id="{B8E65970-A41B-6E45-8BAB-6FAF9F3F505E}"/>
              </a:ext>
            </a:extLst>
          </p:cNvPr>
          <p:cNvCxnSpPr>
            <a:cxnSpLocks/>
            <a:stCxn id="17" idx="2"/>
          </p:cNvCxnSpPr>
          <p:nvPr/>
        </p:nvCxnSpPr>
        <p:spPr>
          <a:xfrm>
            <a:off x="5282936" y="5022904"/>
            <a:ext cx="0" cy="255373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xmlns="" id="{101A8691-EA13-4A47-9365-83AEFFC1339F}"/>
              </a:ext>
            </a:extLst>
          </p:cNvPr>
          <p:cNvCxnSpPr>
            <a:cxnSpLocks/>
            <a:stCxn id="10" idx="0"/>
          </p:cNvCxnSpPr>
          <p:nvPr/>
        </p:nvCxnSpPr>
        <p:spPr>
          <a:xfrm flipH="1" flipV="1">
            <a:off x="5457989" y="6014013"/>
            <a:ext cx="1" cy="259461"/>
          </a:xfrm>
          <a:prstGeom prst="straightConnector1">
            <a:avLst/>
          </a:prstGeom>
          <a:ln w="1905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xmlns="" id="{CA85C7DF-2837-BA42-9DA2-8A1FEF270B37}"/>
              </a:ext>
            </a:extLst>
          </p:cNvPr>
          <p:cNvCxnSpPr>
            <a:cxnSpLocks/>
            <a:stCxn id="17" idx="0"/>
          </p:cNvCxnSpPr>
          <p:nvPr/>
        </p:nvCxnSpPr>
        <p:spPr>
          <a:xfrm flipV="1">
            <a:off x="5282936" y="4495824"/>
            <a:ext cx="0" cy="254254"/>
          </a:xfrm>
          <a:prstGeom prst="straightConnector1">
            <a:avLst/>
          </a:prstGeom>
          <a:ln w="1905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>
            <a:extLst>
              <a:ext uri="{FF2B5EF4-FFF2-40B4-BE49-F238E27FC236}">
                <a16:creationId xmlns:a16="http://schemas.microsoft.com/office/drawing/2014/main" xmlns="" id="{58FB09D7-6E6D-FA47-BCC1-CBD5DA5F09B0}"/>
              </a:ext>
            </a:extLst>
          </p:cNvPr>
          <p:cNvCxnSpPr>
            <a:cxnSpLocks/>
            <a:stCxn id="11" idx="2"/>
          </p:cNvCxnSpPr>
          <p:nvPr/>
        </p:nvCxnSpPr>
        <p:spPr>
          <a:xfrm>
            <a:off x="10732828" y="1370595"/>
            <a:ext cx="0" cy="267942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tangle 90">
            <a:extLst>
              <a:ext uri="{FF2B5EF4-FFF2-40B4-BE49-F238E27FC236}">
                <a16:creationId xmlns:a16="http://schemas.microsoft.com/office/drawing/2014/main" xmlns="" id="{CCF3BBF2-D6AA-7D4F-A405-5BD77CB20867}"/>
              </a:ext>
            </a:extLst>
          </p:cNvPr>
          <p:cNvSpPr/>
          <p:nvPr/>
        </p:nvSpPr>
        <p:spPr>
          <a:xfrm>
            <a:off x="9756072" y="387583"/>
            <a:ext cx="1953519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mof_compile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92" name="Straight Arrow Connector 91">
            <a:extLst>
              <a:ext uri="{FF2B5EF4-FFF2-40B4-BE49-F238E27FC236}">
                <a16:creationId xmlns:a16="http://schemas.microsoft.com/office/drawing/2014/main" xmlns="" id="{ADB56521-84F7-A348-9FD5-C0F154EBB607}"/>
              </a:ext>
            </a:extLst>
          </p:cNvPr>
          <p:cNvCxnSpPr>
            <a:cxnSpLocks/>
            <a:stCxn id="91" idx="2"/>
            <a:endCxn id="11" idx="0"/>
          </p:cNvCxnSpPr>
          <p:nvPr/>
        </p:nvCxnSpPr>
        <p:spPr>
          <a:xfrm flipH="1">
            <a:off x="10732828" y="756915"/>
            <a:ext cx="4" cy="244348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Rectangle 100">
            <a:extLst>
              <a:ext uri="{FF2B5EF4-FFF2-40B4-BE49-F238E27FC236}">
                <a16:creationId xmlns:a16="http://schemas.microsoft.com/office/drawing/2014/main" xmlns="" id="{6956720A-BE3D-694B-95D7-BA8FE56E852C}"/>
              </a:ext>
            </a:extLst>
          </p:cNvPr>
          <p:cNvSpPr/>
          <p:nvPr/>
        </p:nvSpPr>
        <p:spPr>
          <a:xfrm>
            <a:off x="6154660" y="380330"/>
            <a:ext cx="1609894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pywbemcli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105" name="Straight Arrow Connector 104">
            <a:extLst>
              <a:ext uri="{FF2B5EF4-FFF2-40B4-BE49-F238E27FC236}">
                <a16:creationId xmlns:a16="http://schemas.microsoft.com/office/drawing/2014/main" xmlns="" id="{DD3B9C3A-DEB4-1D40-B72C-8C439079C097}"/>
              </a:ext>
            </a:extLst>
          </p:cNvPr>
          <p:cNvCxnSpPr>
            <a:cxnSpLocks/>
            <a:stCxn id="154" idx="2"/>
          </p:cNvCxnSpPr>
          <p:nvPr/>
        </p:nvCxnSpPr>
        <p:spPr>
          <a:xfrm>
            <a:off x="8786124" y="755656"/>
            <a:ext cx="598624" cy="882881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" name="Rectangle 153">
            <a:extLst>
              <a:ext uri="{FF2B5EF4-FFF2-40B4-BE49-F238E27FC236}">
                <a16:creationId xmlns:a16="http://schemas.microsoft.com/office/drawing/2014/main" xmlns="" id="{E8AF38B0-E8EB-3D4C-9BC8-B5A1CF30EC25}"/>
              </a:ext>
            </a:extLst>
          </p:cNvPr>
          <p:cNvSpPr/>
          <p:nvPr/>
        </p:nvSpPr>
        <p:spPr>
          <a:xfrm>
            <a:off x="7981177" y="386324"/>
            <a:ext cx="1609894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&lt;User App&gt;</a:t>
            </a:r>
          </a:p>
        </p:txBody>
      </p:sp>
      <p:cxnSp>
        <p:nvCxnSpPr>
          <p:cNvPr id="167" name="Straight Arrow Connector 166">
            <a:extLst>
              <a:ext uri="{FF2B5EF4-FFF2-40B4-BE49-F238E27FC236}">
                <a16:creationId xmlns:a16="http://schemas.microsoft.com/office/drawing/2014/main" xmlns="" id="{BB4286E7-9A9E-9E4E-A5B6-F31710DB405C}"/>
              </a:ext>
            </a:extLst>
          </p:cNvPr>
          <p:cNvCxnSpPr>
            <a:cxnSpLocks/>
            <a:stCxn id="101" idx="2"/>
          </p:cNvCxnSpPr>
          <p:nvPr/>
        </p:nvCxnSpPr>
        <p:spPr>
          <a:xfrm>
            <a:off x="6959607" y="749662"/>
            <a:ext cx="2149866" cy="882881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9" name="Straight Arrow Connector 178">
            <a:extLst>
              <a:ext uri="{FF2B5EF4-FFF2-40B4-BE49-F238E27FC236}">
                <a16:creationId xmlns:a16="http://schemas.microsoft.com/office/drawing/2014/main" xmlns="" id="{5076A7BF-B6CF-E14F-B614-D3C8B240309D}"/>
              </a:ext>
            </a:extLst>
          </p:cNvPr>
          <p:cNvCxnSpPr>
            <a:cxnSpLocks/>
          </p:cNvCxnSpPr>
          <p:nvPr/>
        </p:nvCxnSpPr>
        <p:spPr>
          <a:xfrm flipV="1">
            <a:off x="8132717" y="1960762"/>
            <a:ext cx="662060" cy="1652"/>
          </a:xfrm>
          <a:prstGeom prst="straightConnector1">
            <a:avLst/>
          </a:prstGeom>
          <a:ln w="1905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3E83F7B1-EB53-9446-B1B1-0BED892F9DC6}"/>
              </a:ext>
            </a:extLst>
          </p:cNvPr>
          <p:cNvSpPr/>
          <p:nvPr/>
        </p:nvSpPr>
        <p:spPr>
          <a:xfrm>
            <a:off x="309985" y="1225250"/>
            <a:ext cx="8039356" cy="5496225"/>
          </a:xfrm>
          <a:prstGeom prst="rect">
            <a:avLst/>
          </a:prstGeom>
          <a:noFill/>
          <a:ln w="19050"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r"/>
            <a:r>
              <a:rPr lang="aa-ET" dirty="0">
                <a:solidFill>
                  <a:schemeClr val="tx1"/>
                </a:solidFill>
              </a:rPr>
              <a:t>pywbem_mock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xmlns="" id="{60DA9E69-2A58-3F43-B0F2-DCB1C9332DFB}"/>
              </a:ext>
            </a:extLst>
          </p:cNvPr>
          <p:cNvSpPr/>
          <p:nvPr/>
        </p:nvSpPr>
        <p:spPr>
          <a:xfrm>
            <a:off x="8564316" y="890015"/>
            <a:ext cx="3317623" cy="2680644"/>
          </a:xfrm>
          <a:prstGeom prst="rect">
            <a:avLst/>
          </a:prstGeom>
          <a:noFill/>
          <a:ln w="19050"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r"/>
            <a:r>
              <a:rPr lang="aa-ET" dirty="0">
                <a:solidFill>
                  <a:schemeClr val="tx1"/>
                </a:solidFill>
              </a:rPr>
              <a:t>pywbem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xmlns="" id="{D6FA118D-46B4-8745-95AA-6A32C6AD0627}"/>
              </a:ext>
            </a:extLst>
          </p:cNvPr>
          <p:cNvSpPr/>
          <p:nvPr/>
        </p:nvSpPr>
        <p:spPr>
          <a:xfrm>
            <a:off x="6164434" y="3744877"/>
            <a:ext cx="1967664" cy="75094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MethodProvider</a:t>
            </a:r>
            <a:r>
              <a:rPr lang="de-DE" dirty="0">
                <a:solidFill>
                  <a:schemeClr val="tx1"/>
                </a:solidFill>
              </a:rPr>
              <a:t> </a:t>
            </a:r>
          </a:p>
          <a:p>
            <a:pPr algn="ctr"/>
            <a:r>
              <a:rPr lang="de-DE" sz="1200" dirty="0">
                <a:solidFill>
                  <a:schemeClr val="tx1"/>
                </a:solidFill>
              </a:rPr>
              <a:t>Base </a:t>
            </a:r>
            <a:r>
              <a:rPr lang="de-DE" sz="1200" dirty="0" err="1">
                <a:solidFill>
                  <a:schemeClr val="tx1"/>
                </a:solidFill>
              </a:rPr>
              <a:t>class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for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user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providers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for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invoke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method</a:t>
            </a:r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xmlns="" id="{1DFA5020-366F-2E4B-A19D-F65CFEDBB984}"/>
              </a:ext>
            </a:extLst>
          </p:cNvPr>
          <p:cNvSpPr/>
          <p:nvPr/>
        </p:nvSpPr>
        <p:spPr>
          <a:xfrm>
            <a:off x="6637658" y="4750078"/>
            <a:ext cx="1489248" cy="272826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400" dirty="0">
                <a:solidFill>
                  <a:schemeClr val="tx1"/>
                </a:solidFill>
              </a:rPr>
              <a:t>&lt;User Provider&gt;</a:t>
            </a:r>
          </a:p>
        </p:txBody>
      </p: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xmlns="" id="{5FE82714-236A-9541-9A38-B823755D638D}"/>
              </a:ext>
            </a:extLst>
          </p:cNvPr>
          <p:cNvCxnSpPr>
            <a:cxnSpLocks/>
            <a:stCxn id="68" idx="0"/>
          </p:cNvCxnSpPr>
          <p:nvPr/>
        </p:nvCxnSpPr>
        <p:spPr>
          <a:xfrm flipV="1">
            <a:off x="7382282" y="4495824"/>
            <a:ext cx="0" cy="254254"/>
          </a:xfrm>
          <a:prstGeom prst="straightConnector1">
            <a:avLst/>
          </a:prstGeom>
          <a:ln w="1905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xmlns="" id="{0B7B56A3-654F-5D49-840A-57B915E194B5}"/>
              </a:ext>
            </a:extLst>
          </p:cNvPr>
          <p:cNvCxnSpPr>
            <a:cxnSpLocks/>
            <a:stCxn id="68" idx="2"/>
          </p:cNvCxnSpPr>
          <p:nvPr/>
        </p:nvCxnSpPr>
        <p:spPr>
          <a:xfrm>
            <a:off x="7382282" y="5022904"/>
            <a:ext cx="0" cy="255373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Rectangle 88">
            <a:extLst>
              <a:ext uri="{FF2B5EF4-FFF2-40B4-BE49-F238E27FC236}">
                <a16:creationId xmlns:a16="http://schemas.microsoft.com/office/drawing/2014/main" xmlns="" id="{287CCC9F-7DB7-F442-A038-67BE490EA189}"/>
              </a:ext>
            </a:extLst>
          </p:cNvPr>
          <p:cNvSpPr/>
          <p:nvPr/>
        </p:nvSpPr>
        <p:spPr>
          <a:xfrm>
            <a:off x="461343" y="2313426"/>
            <a:ext cx="7672021" cy="55289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ProviderDispatcher</a:t>
            </a:r>
            <a:endParaRPr lang="de-DE" dirty="0">
              <a:solidFill>
                <a:schemeClr val="tx1"/>
              </a:solidFill>
            </a:endParaRPr>
          </a:p>
          <a:p>
            <a:pPr algn="ctr"/>
            <a:r>
              <a:rPr lang="de-DE" sz="1200" dirty="0" err="1">
                <a:solidFill>
                  <a:schemeClr val="tx1"/>
                </a:solidFill>
              </a:rPr>
              <a:t>Has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provider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registry</a:t>
            </a:r>
            <a:r>
              <a:rPr lang="de-DE" sz="1200" dirty="0">
                <a:solidFill>
                  <a:schemeClr val="tx1"/>
                </a:solidFill>
              </a:rPr>
              <a:t>, </a:t>
            </a:r>
            <a:r>
              <a:rPr lang="de-DE" sz="1200" dirty="0" err="1">
                <a:solidFill>
                  <a:schemeClr val="tx1"/>
                </a:solidFill>
              </a:rPr>
              <a:t>calls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providers</a:t>
            </a:r>
            <a:r>
              <a:rPr lang="de-DE" sz="1200" dirty="0">
                <a:solidFill>
                  <a:schemeClr val="tx1"/>
                </a:solidFill>
              </a:rPr>
              <a:t>, </a:t>
            </a:r>
            <a:r>
              <a:rPr lang="de-DE" sz="1200" dirty="0" err="1">
                <a:solidFill>
                  <a:schemeClr val="tx1"/>
                </a:solidFill>
              </a:rPr>
              <a:t>translates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client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ops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into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provider</a:t>
            </a:r>
            <a:r>
              <a:rPr lang="de-DE" sz="1200" dirty="0">
                <a:solidFill>
                  <a:schemeClr val="tx1"/>
                </a:solidFill>
              </a:rPr>
              <a:t> </a:t>
            </a:r>
            <a:r>
              <a:rPr lang="de-DE" sz="1200" dirty="0" err="1">
                <a:solidFill>
                  <a:schemeClr val="tx1"/>
                </a:solidFill>
              </a:rPr>
              <a:t>calls</a:t>
            </a:r>
            <a:r>
              <a:rPr lang="de-DE" sz="1200" dirty="0">
                <a:solidFill>
                  <a:schemeClr val="tx1"/>
                </a:solidFill>
              </a:rPr>
              <a:t> (CIMOM)</a:t>
            </a:r>
          </a:p>
        </p:txBody>
      </p:sp>
      <p:cxnSp>
        <p:nvCxnSpPr>
          <p:cNvPr id="94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2" idx="2"/>
            <a:endCxn id="89" idx="0"/>
          </p:cNvCxnSpPr>
          <p:nvPr/>
        </p:nvCxnSpPr>
        <p:spPr>
          <a:xfrm>
            <a:off x="4296707" y="2098662"/>
            <a:ext cx="647" cy="214764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xmlns="" id="{F741E4DF-D753-446A-87BF-1C306BF096FC}"/>
              </a:ext>
            </a:extLst>
          </p:cNvPr>
          <p:cNvCxnSpPr>
            <a:cxnSpLocks/>
            <a:stCxn id="25" idx="2"/>
          </p:cNvCxnSpPr>
          <p:nvPr/>
        </p:nvCxnSpPr>
        <p:spPr>
          <a:xfrm>
            <a:off x="1632179" y="4501831"/>
            <a:ext cx="0" cy="755228"/>
          </a:xfrm>
          <a:prstGeom prst="straightConnector1">
            <a:avLst/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Arrow Connector 116">
            <a:extLst>
              <a:ext uri="{FF2B5EF4-FFF2-40B4-BE49-F238E27FC236}">
                <a16:creationId xmlns:a16="http://schemas.microsoft.com/office/drawing/2014/main" xmlns="" id="{A8CEB4FE-14D8-E240-A2EA-9D82341FEC1E}"/>
              </a:ext>
            </a:extLst>
          </p:cNvPr>
          <p:cNvCxnSpPr>
            <a:cxnSpLocks/>
            <a:endCxn id="11" idx="1"/>
          </p:cNvCxnSpPr>
          <p:nvPr/>
        </p:nvCxnSpPr>
        <p:spPr>
          <a:xfrm flipV="1">
            <a:off x="8141370" y="1185929"/>
            <a:ext cx="1614702" cy="612049"/>
          </a:xfrm>
          <a:prstGeom prst="bentConnector3">
            <a:avLst>
              <a:gd name="adj1" fmla="val 19458"/>
            </a:avLst>
          </a:prstGeom>
          <a:ln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Rectangle 45">
            <a:extLst>
              <a:ext uri="{FF2B5EF4-FFF2-40B4-BE49-F238E27FC236}">
                <a16:creationId xmlns:a16="http://schemas.microsoft.com/office/drawing/2014/main" xmlns="" id="{0F40ED0C-A69B-304D-A1E1-9A0185857D12}"/>
              </a:ext>
            </a:extLst>
          </p:cNvPr>
          <p:cNvSpPr/>
          <p:nvPr/>
        </p:nvSpPr>
        <p:spPr>
          <a:xfrm>
            <a:off x="444446" y="3059920"/>
            <a:ext cx="7672021" cy="471141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i="1" dirty="0" err="1">
                <a:solidFill>
                  <a:schemeClr val="tx1"/>
                </a:solidFill>
              </a:rPr>
              <a:t>BaseProvider</a:t>
            </a:r>
            <a:endParaRPr lang="de-DE" i="1" dirty="0">
              <a:solidFill>
                <a:schemeClr val="tx1"/>
              </a:solidFill>
            </a:endParaRPr>
          </a:p>
          <a:p>
            <a:pPr algn="ctr"/>
            <a:r>
              <a:rPr lang="de-DE" sz="1200" dirty="0">
                <a:solidFill>
                  <a:schemeClr val="tx1"/>
                </a:solidFill>
              </a:rPr>
              <a:t>Common </a:t>
            </a:r>
            <a:r>
              <a:rPr lang="de-DE" sz="1200" dirty="0" err="1">
                <a:solidFill>
                  <a:schemeClr val="tx1"/>
                </a:solidFill>
              </a:rPr>
              <a:t>methods</a:t>
            </a:r>
            <a:endParaRPr lang="de-DE" sz="1200" dirty="0">
              <a:solidFill>
                <a:schemeClr val="tx1"/>
              </a:solidFill>
            </a:endParaRPr>
          </a:p>
        </p:txBody>
      </p: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xmlns="" id="{BF2B0254-5732-664A-8390-049868D79E37}"/>
              </a:ext>
            </a:extLst>
          </p:cNvPr>
          <p:cNvCxnSpPr>
            <a:cxnSpLocks/>
            <a:stCxn id="45" idx="0"/>
          </p:cNvCxnSpPr>
          <p:nvPr/>
        </p:nvCxnSpPr>
        <p:spPr>
          <a:xfrm flipV="1">
            <a:off x="7148266" y="3531061"/>
            <a:ext cx="0" cy="213816"/>
          </a:xfrm>
          <a:prstGeom prst="straightConnector1">
            <a:avLst/>
          </a:prstGeom>
          <a:ln w="1905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xmlns="" id="{4B069F8D-4958-D74F-A99F-315C302BC362}"/>
              </a:ext>
            </a:extLst>
          </p:cNvPr>
          <p:cNvCxnSpPr>
            <a:cxnSpLocks/>
            <a:stCxn id="19" idx="0"/>
          </p:cNvCxnSpPr>
          <p:nvPr/>
        </p:nvCxnSpPr>
        <p:spPr>
          <a:xfrm flipH="1" flipV="1">
            <a:off x="4465806" y="3531061"/>
            <a:ext cx="1" cy="213817"/>
          </a:xfrm>
          <a:prstGeom prst="straightConnector1">
            <a:avLst/>
          </a:prstGeom>
          <a:ln w="1905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Arrow Connector 54">
            <a:extLst>
              <a:ext uri="{FF2B5EF4-FFF2-40B4-BE49-F238E27FC236}">
                <a16:creationId xmlns:a16="http://schemas.microsoft.com/office/drawing/2014/main" xmlns="" id="{E8CBDC50-41F3-5041-B009-71E1BAAEEC18}"/>
              </a:ext>
            </a:extLst>
          </p:cNvPr>
          <p:cNvCxnSpPr>
            <a:cxnSpLocks/>
            <a:stCxn id="25" idx="0"/>
          </p:cNvCxnSpPr>
          <p:nvPr/>
        </p:nvCxnSpPr>
        <p:spPr>
          <a:xfrm flipV="1">
            <a:off x="1632179" y="3531061"/>
            <a:ext cx="0" cy="213816"/>
          </a:xfrm>
          <a:prstGeom prst="straightConnector1">
            <a:avLst/>
          </a:prstGeom>
          <a:ln w="1905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3958359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2AB3E63E-5425-FC4F-A422-60F31BB2BE73}"/>
              </a:ext>
            </a:extLst>
          </p:cNvPr>
          <p:cNvSpPr/>
          <p:nvPr/>
        </p:nvSpPr>
        <p:spPr>
          <a:xfrm>
            <a:off x="714654" y="2968666"/>
            <a:ext cx="6026436" cy="928420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Repository </a:t>
            </a:r>
            <a:r>
              <a:rPr lang="de-DE" dirty="0" err="1">
                <a:solidFill>
                  <a:schemeClr val="tx1"/>
                </a:solidFill>
              </a:rPr>
              <a:t>interface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class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BaseRepositoryConnection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repository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= </a:t>
            </a:r>
            <a:r>
              <a:rPr lang="de-DE" dirty="0" err="1">
                <a:solidFill>
                  <a:schemeClr val="tx1"/>
                </a:solidFill>
              </a:rPr>
              <a:t>subset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rgbClr val="FF0000"/>
                </a:solidFill>
              </a:rPr>
              <a:t>with</a:t>
            </a:r>
            <a:r>
              <a:rPr lang="de-DE" dirty="0">
                <a:solidFill>
                  <a:srgbClr val="FF0000"/>
                </a:solidFill>
              </a:rPr>
              <a:t> </a:t>
            </a:r>
            <a:r>
              <a:rPr lang="de-DE" dirty="0" err="1">
                <a:solidFill>
                  <a:srgbClr val="FF0000"/>
                </a:solidFill>
              </a:rPr>
              <a:t>subset</a:t>
            </a:r>
            <a:r>
              <a:rPr lang="de-DE" dirty="0">
                <a:solidFill>
                  <a:srgbClr val="FF0000"/>
                </a:solidFill>
              </a:rPr>
              <a:t> </a:t>
            </a:r>
            <a:r>
              <a:rPr lang="de-DE" dirty="0" err="1">
                <a:solidFill>
                  <a:srgbClr val="FF0000"/>
                </a:solidFill>
              </a:rPr>
              <a:t>of</a:t>
            </a:r>
            <a:r>
              <a:rPr lang="de-DE" dirty="0">
                <a:solidFill>
                  <a:srgbClr val="FF0000"/>
                </a:solidFill>
              </a:rPr>
              <a:t> </a:t>
            </a:r>
            <a:r>
              <a:rPr lang="de-DE" dirty="0" err="1">
                <a:solidFill>
                  <a:srgbClr val="FF0000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0E38F325-B7D6-214E-8536-B2E0990157A2}"/>
              </a:ext>
            </a:extLst>
          </p:cNvPr>
          <p:cNvSpPr/>
          <p:nvPr/>
        </p:nvSpPr>
        <p:spPr>
          <a:xfrm>
            <a:off x="3529654" y="4024432"/>
            <a:ext cx="256634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WBEM </a:t>
            </a:r>
            <a:r>
              <a:rPr lang="de-DE" dirty="0" err="1">
                <a:solidFill>
                  <a:schemeClr val="tx1"/>
                </a:solidFill>
              </a:rPr>
              <a:t>server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adapter</a:t>
            </a:r>
            <a:endParaRPr lang="de-DE" dirty="0">
              <a:solidFill>
                <a:schemeClr val="tx1"/>
              </a:solidFill>
            </a:endParaRPr>
          </a:p>
          <a:p>
            <a:pPr algn="ctr"/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class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714654" y="2152386"/>
            <a:ext cx="319346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MOF Compiler</a:t>
            </a:r>
          </a:p>
          <a:p>
            <a:pPr algn="ctr"/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repo</a:t>
            </a:r>
            <a:r>
              <a:rPr lang="de-DE" dirty="0">
                <a:solidFill>
                  <a:schemeClr val="tx1"/>
                </a:solidFill>
              </a:rPr>
              <a:t> via „handle“ arg)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CB021D7A-F124-374A-9F9D-19D947DF5627}"/>
              </a:ext>
            </a:extLst>
          </p:cNvPr>
          <p:cNvSpPr/>
          <p:nvPr/>
        </p:nvSpPr>
        <p:spPr>
          <a:xfrm>
            <a:off x="4108537" y="2152386"/>
            <a:ext cx="471157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accent1"/>
                </a:solidFill>
              </a:rPr>
              <a:t>Full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operation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adapter</a:t>
            </a:r>
            <a:r>
              <a:rPr lang="de-DE" dirty="0">
                <a:solidFill>
                  <a:schemeClr val="accent1"/>
                </a:solidFill>
              </a:rPr>
              <a:t> (PR #1543)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6187856" y="590026"/>
            <a:ext cx="5586609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(all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full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A057BE2B-17E5-084E-8C4B-6480E198591E}"/>
              </a:ext>
            </a:extLst>
          </p:cNvPr>
          <p:cNvSpPr/>
          <p:nvPr/>
        </p:nvSpPr>
        <p:spPr>
          <a:xfrm>
            <a:off x="6187857" y="1427962"/>
            <a:ext cx="263225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Fake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mock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support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E4B69B15-35EA-E243-99EF-789DCCC91779}"/>
              </a:ext>
            </a:extLst>
          </p:cNvPr>
          <p:cNvSpPr/>
          <p:nvPr/>
        </p:nvSpPr>
        <p:spPr>
          <a:xfrm>
            <a:off x="8860448" y="1427962"/>
            <a:ext cx="291401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backend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9DAA1AE1-1827-B942-9446-1CDCB9089E72}"/>
              </a:ext>
            </a:extLst>
          </p:cNvPr>
          <p:cNvSpPr txBox="1"/>
          <p:nvPr/>
        </p:nvSpPr>
        <p:spPr>
          <a:xfrm>
            <a:off x="417535" y="405360"/>
            <a:ext cx="26302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/>
              <a:t>Next </a:t>
            </a:r>
            <a:r>
              <a:rPr lang="de-DE" dirty="0" err="1"/>
              <a:t>step</a:t>
            </a:r>
            <a:r>
              <a:rPr lang="de-DE" dirty="0"/>
              <a:t> in </a:t>
            </a:r>
            <a:r>
              <a:rPr lang="de-DE" dirty="0" err="1"/>
              <a:t>the</a:t>
            </a:r>
            <a:r>
              <a:rPr lang="de-DE" dirty="0"/>
              <a:t>  </a:t>
            </a:r>
            <a:r>
              <a:rPr lang="de-DE" dirty="0" err="1"/>
              <a:t>structure</a:t>
            </a:r>
            <a:endParaRPr lang="de-DE" dirty="0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xmlns="" id="{547B8241-7CF4-EA48-80FC-4217CB9AA8B1}"/>
              </a:ext>
            </a:extLst>
          </p:cNvPr>
          <p:cNvSpPr/>
          <p:nvPr/>
        </p:nvSpPr>
        <p:spPr>
          <a:xfrm>
            <a:off x="714653" y="4024432"/>
            <a:ext cx="256634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Rollback </a:t>
            </a:r>
            <a:r>
              <a:rPr lang="de-DE" dirty="0" err="1">
                <a:solidFill>
                  <a:schemeClr val="tx1"/>
                </a:solidFill>
              </a:rPr>
              <a:t>layer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MOFWBEMConnection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8C447F3D-4B78-4F34-BDD8-BBA4FD1BF0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6BCA9-97EC-41BA-ACAB-A59AF750FD14}" type="datetime1">
              <a:rPr lang="de-DE" smtClean="0"/>
              <a:t>27.05.2020</a:t>
            </a:fld>
            <a:endParaRPr lang="de-DE"/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xmlns="" id="{75798039-DA7B-4F51-9781-6908F29767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20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6844756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2AB3E63E-5425-FC4F-A422-60F31BB2BE73}"/>
              </a:ext>
            </a:extLst>
          </p:cNvPr>
          <p:cNvSpPr/>
          <p:nvPr/>
        </p:nvSpPr>
        <p:spPr>
          <a:xfrm>
            <a:off x="562254" y="4797468"/>
            <a:ext cx="602643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Repository </a:t>
            </a:r>
            <a:r>
              <a:rPr lang="de-DE" dirty="0" err="1">
                <a:solidFill>
                  <a:schemeClr val="tx1"/>
                </a:solidFill>
              </a:rPr>
              <a:t>interface</a:t>
            </a:r>
            <a:r>
              <a:rPr lang="de-DE" dirty="0">
                <a:solidFill>
                  <a:schemeClr val="tx1"/>
                </a:solidFill>
              </a:rPr>
              <a:t> (</a:t>
            </a:r>
            <a:r>
              <a:rPr lang="de-DE" dirty="0" err="1">
                <a:solidFill>
                  <a:schemeClr val="tx1"/>
                </a:solidFill>
              </a:rPr>
              <a:t>BaseRepositoryConnection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repository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= </a:t>
            </a:r>
            <a:r>
              <a:rPr lang="de-DE" dirty="0" err="1">
                <a:solidFill>
                  <a:schemeClr val="tx1"/>
                </a:solidFill>
              </a:rPr>
              <a:t>subset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subset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150A4C05-8B6E-6A4E-BFEC-AF5CE8B39836}"/>
              </a:ext>
            </a:extLst>
          </p:cNvPr>
          <p:cNvSpPr/>
          <p:nvPr/>
        </p:nvSpPr>
        <p:spPr>
          <a:xfrm>
            <a:off x="562254" y="5613748"/>
            <a:ext cx="164232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In-memory </a:t>
            </a:r>
            <a:r>
              <a:rPr lang="de-DE" dirty="0" err="1">
                <a:solidFill>
                  <a:schemeClr val="accent1"/>
                </a:solidFill>
              </a:rPr>
              <a:t>repository</a:t>
            </a:r>
            <a:endParaRPr lang="de-DE" dirty="0">
              <a:solidFill>
                <a:schemeClr val="accent1"/>
              </a:solidFill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0E38F325-B7D6-214E-8536-B2E0990157A2}"/>
              </a:ext>
            </a:extLst>
          </p:cNvPr>
          <p:cNvSpPr/>
          <p:nvPr/>
        </p:nvSpPr>
        <p:spPr>
          <a:xfrm>
            <a:off x="2317316" y="5613748"/>
            <a:ext cx="177869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WBEM </a:t>
            </a:r>
            <a:r>
              <a:rPr lang="de-DE" dirty="0" err="1">
                <a:solidFill>
                  <a:schemeClr val="accent1"/>
                </a:solidFill>
              </a:rPr>
              <a:t>server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adapter</a:t>
            </a:r>
            <a:endParaRPr lang="de-DE" dirty="0">
              <a:solidFill>
                <a:schemeClr val="accent1"/>
              </a:solidFill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9213071A-4AAE-DD4B-9E16-041E74964B6E}"/>
              </a:ext>
            </a:extLst>
          </p:cNvPr>
          <p:cNvSpPr/>
          <p:nvPr/>
        </p:nvSpPr>
        <p:spPr>
          <a:xfrm>
            <a:off x="4208747" y="5613748"/>
            <a:ext cx="1787045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accent1"/>
                </a:solidFill>
              </a:rPr>
              <a:t>Local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file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system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repository</a:t>
            </a:r>
            <a:endParaRPr lang="de-DE" dirty="0">
              <a:solidFill>
                <a:schemeClr val="accent1"/>
              </a:solidFill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562254" y="3981188"/>
            <a:ext cx="319346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MOF Compiler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CB021D7A-F124-374A-9F9D-19D947DF5627}"/>
              </a:ext>
            </a:extLst>
          </p:cNvPr>
          <p:cNvSpPr/>
          <p:nvPr/>
        </p:nvSpPr>
        <p:spPr>
          <a:xfrm>
            <a:off x="4108537" y="2152386"/>
            <a:ext cx="471157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accent1"/>
                </a:solidFill>
              </a:rPr>
              <a:t>Full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operation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adapter</a:t>
            </a:r>
            <a:r>
              <a:rPr lang="de-DE" dirty="0">
                <a:solidFill>
                  <a:schemeClr val="accent1"/>
                </a:solidFill>
              </a:rPr>
              <a:t/>
            </a:r>
            <a:br>
              <a:rPr lang="de-DE" dirty="0">
                <a:solidFill>
                  <a:schemeClr val="accent1"/>
                </a:solidFill>
              </a:rPr>
            </a:br>
            <a:r>
              <a:rPr lang="de-DE" dirty="0">
                <a:solidFill>
                  <a:schemeClr val="accent1"/>
                </a:solidFill>
              </a:rPr>
              <a:t>(CIMOM)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6187856" y="590026"/>
            <a:ext cx="5586609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(all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full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A057BE2B-17E5-084E-8C4B-6480E198591E}"/>
              </a:ext>
            </a:extLst>
          </p:cNvPr>
          <p:cNvSpPr/>
          <p:nvPr/>
        </p:nvSpPr>
        <p:spPr>
          <a:xfrm>
            <a:off x="6187857" y="1427962"/>
            <a:ext cx="263225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Mock backend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E4B69B15-35EA-E243-99EF-789DCCC91779}"/>
              </a:ext>
            </a:extLst>
          </p:cNvPr>
          <p:cNvSpPr/>
          <p:nvPr/>
        </p:nvSpPr>
        <p:spPr>
          <a:xfrm>
            <a:off x="8860448" y="1427962"/>
            <a:ext cx="291401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CIM-XML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backend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DDF28FBC-65E9-484D-B1B4-3E0A3A504640}"/>
              </a:ext>
            </a:extLst>
          </p:cNvPr>
          <p:cNvSpPr/>
          <p:nvPr/>
        </p:nvSpPr>
        <p:spPr>
          <a:xfrm>
            <a:off x="6795446" y="3975449"/>
            <a:ext cx="202466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Providers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xmlns="" id="{6CE3D860-7E45-B748-BC46-5280BCFE07EB}"/>
              </a:ext>
            </a:extLst>
          </p:cNvPr>
          <p:cNvSpPr/>
          <p:nvPr/>
        </p:nvSpPr>
        <p:spPr>
          <a:xfrm>
            <a:off x="4096012" y="2956918"/>
            <a:ext cx="4724102" cy="926149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Provider </a:t>
            </a:r>
            <a:r>
              <a:rPr lang="de-DE" dirty="0" err="1">
                <a:solidFill>
                  <a:schemeClr val="accent1"/>
                </a:solidFill>
              </a:rPr>
              <a:t>interface</a:t>
            </a:r>
            <a:r>
              <a:rPr lang="de-DE" dirty="0">
                <a:solidFill>
                  <a:schemeClr val="accent1"/>
                </a:solidFill>
              </a:rPr>
              <a:t/>
            </a:r>
            <a:br>
              <a:rPr lang="de-DE" dirty="0">
                <a:solidFill>
                  <a:schemeClr val="accent1"/>
                </a:solidFill>
              </a:rPr>
            </a:br>
            <a:r>
              <a:rPr lang="de-DE" dirty="0">
                <a:solidFill>
                  <a:schemeClr val="accent1"/>
                </a:solidFill>
              </a:rPr>
              <a:t>(</a:t>
            </a:r>
            <a:r>
              <a:rPr lang="de-DE" dirty="0" err="1">
                <a:solidFill>
                  <a:schemeClr val="accent1"/>
                </a:solidFill>
              </a:rPr>
              <a:t>provider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ops</a:t>
            </a:r>
            <a:r>
              <a:rPr lang="de-DE" dirty="0">
                <a:solidFill>
                  <a:schemeClr val="accent1"/>
                </a:solidFill>
              </a:rPr>
              <a:t>)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xmlns="" id="{79729382-82CD-5844-9F4A-D31818CF06D5}"/>
              </a:ext>
            </a:extLst>
          </p:cNvPr>
          <p:cNvSpPr/>
          <p:nvPr/>
        </p:nvSpPr>
        <p:spPr>
          <a:xfrm>
            <a:off x="4096012" y="3981188"/>
            <a:ext cx="2492678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Default Provider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8345DD3B-9097-0449-B9D8-7B90CD693D86}"/>
              </a:ext>
            </a:extLst>
          </p:cNvPr>
          <p:cNvSpPr txBox="1"/>
          <p:nvPr/>
        </p:nvSpPr>
        <p:spPr>
          <a:xfrm>
            <a:off x="417535" y="405360"/>
            <a:ext cx="29331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/>
              <a:t>Ideal </a:t>
            </a:r>
            <a:r>
              <a:rPr lang="de-DE" dirty="0" err="1"/>
              <a:t>structure</a:t>
            </a:r>
            <a:r>
              <a:rPr lang="de-DE" dirty="0"/>
              <a:t>, </a:t>
            </a:r>
            <a:r>
              <a:rPr lang="de-DE" dirty="0" err="1"/>
              <a:t>for</a:t>
            </a:r>
            <a:r>
              <a:rPr lang="de-DE" dirty="0"/>
              <a:t> </a:t>
            </a:r>
            <a:r>
              <a:rPr lang="de-DE" dirty="0" err="1"/>
              <a:t>the</a:t>
            </a:r>
            <a:r>
              <a:rPr lang="de-DE" dirty="0"/>
              <a:t> </a:t>
            </a:r>
            <a:r>
              <a:rPr lang="de-DE" dirty="0" err="1"/>
              <a:t>future</a:t>
            </a:r>
            <a:endParaRPr lang="de-DE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2DE660BE-B767-484E-8F82-DD30A6872804}"/>
              </a:ext>
            </a:extLst>
          </p:cNvPr>
          <p:cNvSpPr txBox="1"/>
          <p:nvPr/>
        </p:nvSpPr>
        <p:spPr>
          <a:xfrm>
            <a:off x="249469" y="1046306"/>
            <a:ext cx="3636732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err="1"/>
              <a:t>Two</a:t>
            </a:r>
            <a:r>
              <a:rPr lang="de-DE" dirty="0"/>
              <a:t> </a:t>
            </a:r>
            <a:r>
              <a:rPr lang="de-DE" dirty="0" err="1"/>
              <a:t>approaches</a:t>
            </a:r>
            <a:r>
              <a:rPr lang="de-DE" dirty="0"/>
              <a:t> </a:t>
            </a:r>
            <a:r>
              <a:rPr lang="de-DE" dirty="0" err="1"/>
              <a:t>for</a:t>
            </a:r>
            <a:r>
              <a:rPr lang="de-DE" dirty="0"/>
              <a:t> MOF </a:t>
            </a:r>
            <a:r>
              <a:rPr lang="de-DE" dirty="0" err="1"/>
              <a:t>compile</a:t>
            </a:r>
            <a:r>
              <a:rPr lang="de-DE" dirty="0"/>
              <a:t>:</a:t>
            </a:r>
          </a:p>
          <a:p>
            <a:pPr marL="342900" indent="-342900">
              <a:buAutoNum type="arabicPeriod"/>
            </a:pPr>
            <a:r>
              <a:rPr lang="de-DE" dirty="0" err="1"/>
              <a:t>With</a:t>
            </a:r>
            <a:r>
              <a:rPr lang="de-DE" dirty="0"/>
              <a:t> </a:t>
            </a:r>
            <a:r>
              <a:rPr lang="de-DE" dirty="0" err="1"/>
              <a:t>rollback</a:t>
            </a:r>
            <a:r>
              <a:rPr lang="de-DE" dirty="0"/>
              <a:t> </a:t>
            </a:r>
            <a:r>
              <a:rPr lang="de-DE" dirty="0" err="1"/>
              <a:t>support</a:t>
            </a:r>
            <a:r>
              <a:rPr lang="de-DE" dirty="0"/>
              <a:t> (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/>
              <a:t>create</a:t>
            </a:r>
            <a:r>
              <a:rPr lang="de-DE" dirty="0"/>
              <a:t> on </a:t>
            </a:r>
            <a:r>
              <a:rPr lang="de-DE" dirty="0" err="1"/>
              <a:t>existing</a:t>
            </a:r>
            <a:r>
              <a:rPr lang="de-DE" dirty="0"/>
              <a:t> </a:t>
            </a:r>
            <a:r>
              <a:rPr lang="de-DE" dirty="0" err="1"/>
              <a:t>object</a:t>
            </a:r>
            <a:r>
              <a:rPr lang="de-DE" dirty="0"/>
              <a:t> </a:t>
            </a:r>
            <a:r>
              <a:rPr lang="de-DE" dirty="0" err="1"/>
              <a:t>fails</a:t>
            </a:r>
            <a:r>
              <a:rPr lang="de-DE" dirty="0"/>
              <a:t>)</a:t>
            </a:r>
          </a:p>
          <a:p>
            <a:pPr marL="342900" indent="-342900">
              <a:buAutoNum type="arabicPeriod"/>
            </a:pPr>
            <a:r>
              <a:rPr lang="de-DE" dirty="0" err="1"/>
              <a:t>With</a:t>
            </a:r>
            <a:r>
              <a:rPr lang="de-DE" dirty="0"/>
              <a:t> </a:t>
            </a:r>
            <a:r>
              <a:rPr lang="de-DE" dirty="0" err="1"/>
              <a:t>modify</a:t>
            </a:r>
            <a:r>
              <a:rPr lang="de-DE" dirty="0"/>
              <a:t> </a:t>
            </a:r>
            <a:r>
              <a:rPr lang="de-DE" dirty="0" err="1"/>
              <a:t>when</a:t>
            </a:r>
            <a:r>
              <a:rPr lang="de-DE" dirty="0"/>
              <a:t> an </a:t>
            </a:r>
            <a:r>
              <a:rPr lang="de-DE" dirty="0" err="1"/>
              <a:t>object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be</a:t>
            </a:r>
            <a:r>
              <a:rPr lang="de-DE" dirty="0"/>
              <a:t> </a:t>
            </a:r>
            <a:r>
              <a:rPr lang="de-DE" dirty="0" err="1"/>
              <a:t>created</a:t>
            </a:r>
            <a:r>
              <a:rPr lang="de-DE" dirty="0"/>
              <a:t> </a:t>
            </a:r>
            <a:r>
              <a:rPr lang="de-DE" dirty="0" err="1"/>
              <a:t>already</a:t>
            </a:r>
            <a:r>
              <a:rPr lang="de-DE" dirty="0"/>
              <a:t> </a:t>
            </a:r>
            <a:r>
              <a:rPr lang="de-DE" dirty="0" err="1"/>
              <a:t>exists</a:t>
            </a:r>
            <a:endParaRPr lang="de-DE" dirty="0"/>
          </a:p>
          <a:p>
            <a:r>
              <a:rPr lang="de-DE" dirty="0"/>
              <a:t>TODO(Karl): </a:t>
            </a:r>
            <a:r>
              <a:rPr lang="de-DE" dirty="0" err="1"/>
              <a:t>Figure</a:t>
            </a:r>
            <a:r>
              <a:rPr lang="de-DE" dirty="0"/>
              <a:t> out </a:t>
            </a:r>
            <a:r>
              <a:rPr lang="de-DE" dirty="0" err="1"/>
              <a:t>whether</a:t>
            </a:r>
            <a:r>
              <a:rPr lang="de-DE" dirty="0"/>
              <a:t> </a:t>
            </a:r>
            <a:r>
              <a:rPr lang="de-DE" dirty="0" err="1"/>
              <a:t>approach</a:t>
            </a:r>
            <a:r>
              <a:rPr lang="de-DE" dirty="0"/>
              <a:t> 2 </a:t>
            </a:r>
            <a:r>
              <a:rPr lang="de-DE" dirty="0" err="1"/>
              <a:t>is</a:t>
            </a:r>
            <a:r>
              <a:rPr lang="de-DE" dirty="0"/>
              <a:t> </a:t>
            </a:r>
            <a:r>
              <a:rPr lang="de-DE" dirty="0" err="1"/>
              <a:t>feasible</a:t>
            </a:r>
            <a:endParaRPr lang="de-DE" dirty="0"/>
          </a:p>
          <a:p>
            <a:r>
              <a:rPr lang="de-DE" dirty="0"/>
              <a:t>TODO(Karl): </a:t>
            </a:r>
            <a:r>
              <a:rPr lang="de-DE" dirty="0" err="1"/>
              <a:t>Determine</a:t>
            </a:r>
            <a:r>
              <a:rPr lang="de-DE" dirty="0"/>
              <a:t> </a:t>
            </a:r>
            <a:r>
              <a:rPr lang="de-DE" dirty="0" err="1"/>
              <a:t>what</a:t>
            </a:r>
            <a:r>
              <a:rPr lang="de-DE" dirty="0"/>
              <a:t> </a:t>
            </a:r>
            <a:r>
              <a:rPr lang="de-DE" dirty="0" err="1"/>
              <a:t>the</a:t>
            </a:r>
            <a:r>
              <a:rPr lang="de-DE" dirty="0"/>
              <a:t> OP </a:t>
            </a:r>
            <a:r>
              <a:rPr lang="de-DE" dirty="0" err="1"/>
              <a:t>schema</a:t>
            </a:r>
            <a:r>
              <a:rPr lang="de-DE" dirty="0"/>
              <a:t> upgrade </a:t>
            </a:r>
            <a:r>
              <a:rPr lang="de-DE" dirty="0" err="1"/>
              <a:t>tool</a:t>
            </a:r>
            <a:r>
              <a:rPr lang="de-DE" dirty="0"/>
              <a:t> </a:t>
            </a:r>
            <a:r>
              <a:rPr lang="de-DE" dirty="0" err="1"/>
              <a:t>does</a:t>
            </a:r>
            <a:endParaRPr lang="de-DE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47934788-A9EF-42B8-BE88-5F9430A7F3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48C7AB-F83B-4FC6-9231-FA7F2809359C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E03377BC-BEF8-4D03-A72F-AC597C4896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21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016020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2AB3E63E-5425-FC4F-A422-60F31BB2BE73}"/>
              </a:ext>
            </a:extLst>
          </p:cNvPr>
          <p:cNvSpPr/>
          <p:nvPr/>
        </p:nvSpPr>
        <p:spPr>
          <a:xfrm>
            <a:off x="3829037" y="2891357"/>
            <a:ext cx="4906087" cy="1020584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Repository </a:t>
            </a:r>
            <a:r>
              <a:rPr lang="de-DE" dirty="0" err="1">
                <a:solidFill>
                  <a:schemeClr val="tx1"/>
                </a:solidFill>
              </a:rPr>
              <a:t>interface</a:t>
            </a:r>
            <a:r>
              <a:rPr lang="de-DE" dirty="0">
                <a:solidFill>
                  <a:schemeClr val="tx1"/>
                </a:solidFill>
              </a:rPr>
              <a:t> (</a:t>
            </a:r>
            <a:r>
              <a:rPr lang="de-DE" dirty="0" err="1">
                <a:solidFill>
                  <a:schemeClr val="tx1"/>
                </a:solidFill>
              </a:rPr>
              <a:t>BaseRepositoryConnection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repository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= </a:t>
            </a:r>
            <a:r>
              <a:rPr lang="de-DE" dirty="0" err="1">
                <a:solidFill>
                  <a:schemeClr val="tx1"/>
                </a:solidFill>
              </a:rPr>
              <a:t>subset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subset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150A4C05-8B6E-6A4E-BFEC-AF5CE8B39836}"/>
              </a:ext>
            </a:extLst>
          </p:cNvPr>
          <p:cNvSpPr/>
          <p:nvPr/>
        </p:nvSpPr>
        <p:spPr>
          <a:xfrm>
            <a:off x="3829038" y="4081112"/>
            <a:ext cx="1301228" cy="781620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In-memory </a:t>
            </a:r>
            <a:r>
              <a:rPr lang="de-DE" dirty="0" err="1">
                <a:solidFill>
                  <a:schemeClr val="accent1"/>
                </a:solidFill>
              </a:rPr>
              <a:t>repository</a:t>
            </a:r>
            <a:endParaRPr lang="de-DE" dirty="0">
              <a:solidFill>
                <a:schemeClr val="accent1"/>
              </a:solidFill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0E38F325-B7D6-214E-8536-B2E0990157A2}"/>
              </a:ext>
            </a:extLst>
          </p:cNvPr>
          <p:cNvSpPr/>
          <p:nvPr/>
        </p:nvSpPr>
        <p:spPr>
          <a:xfrm>
            <a:off x="5283040" y="4071486"/>
            <a:ext cx="1502771" cy="8085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WBEM </a:t>
            </a:r>
            <a:r>
              <a:rPr lang="de-DE" dirty="0" err="1">
                <a:solidFill>
                  <a:schemeClr val="accent1"/>
                </a:solidFill>
              </a:rPr>
              <a:t>server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adapter</a:t>
            </a:r>
            <a:endParaRPr lang="de-DE" dirty="0">
              <a:solidFill>
                <a:schemeClr val="accent1"/>
              </a:solidFill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9213071A-4AAE-DD4B-9E16-041E74964B6E}"/>
              </a:ext>
            </a:extLst>
          </p:cNvPr>
          <p:cNvSpPr/>
          <p:nvPr/>
        </p:nvSpPr>
        <p:spPr>
          <a:xfrm>
            <a:off x="6884094" y="4054210"/>
            <a:ext cx="1681914" cy="8085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accent1"/>
                </a:solidFill>
              </a:rPr>
              <a:t>Local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file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system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repository</a:t>
            </a:r>
            <a:endParaRPr lang="de-DE" dirty="0">
              <a:solidFill>
                <a:schemeClr val="accent1"/>
              </a:solidFill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4096012" y="2144574"/>
            <a:ext cx="1794649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MOF Compiler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CB021D7A-F124-374A-9F9D-19D947DF5627}"/>
              </a:ext>
            </a:extLst>
          </p:cNvPr>
          <p:cNvSpPr/>
          <p:nvPr/>
        </p:nvSpPr>
        <p:spPr>
          <a:xfrm>
            <a:off x="6187857" y="2125569"/>
            <a:ext cx="5586608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accent1"/>
                </a:solidFill>
              </a:rPr>
              <a:t>Full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operation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adapter</a:t>
            </a:r>
            <a:r>
              <a:rPr lang="de-DE" dirty="0">
                <a:solidFill>
                  <a:schemeClr val="accent1"/>
                </a:solidFill>
              </a:rPr>
              <a:t/>
            </a:r>
            <a:br>
              <a:rPr lang="de-DE" dirty="0">
                <a:solidFill>
                  <a:schemeClr val="accent1"/>
                </a:solidFill>
              </a:rPr>
            </a:br>
            <a:r>
              <a:rPr lang="de-DE" dirty="0">
                <a:solidFill>
                  <a:schemeClr val="accent1"/>
                </a:solidFill>
              </a:rPr>
              <a:t>(CIMOM)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6187856" y="590026"/>
            <a:ext cx="5586609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(all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full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A057BE2B-17E5-084E-8C4B-6480E198591E}"/>
              </a:ext>
            </a:extLst>
          </p:cNvPr>
          <p:cNvSpPr/>
          <p:nvPr/>
        </p:nvSpPr>
        <p:spPr>
          <a:xfrm>
            <a:off x="6187857" y="1427962"/>
            <a:ext cx="263225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Mock backend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E4B69B15-35EA-E243-99EF-789DCCC91779}"/>
              </a:ext>
            </a:extLst>
          </p:cNvPr>
          <p:cNvSpPr/>
          <p:nvPr/>
        </p:nvSpPr>
        <p:spPr>
          <a:xfrm>
            <a:off x="8860448" y="1427962"/>
            <a:ext cx="291401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CIM-XML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backend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DDF28FBC-65E9-484D-B1B4-3E0A3A504640}"/>
              </a:ext>
            </a:extLst>
          </p:cNvPr>
          <p:cNvSpPr/>
          <p:nvPr/>
        </p:nvSpPr>
        <p:spPr>
          <a:xfrm>
            <a:off x="10472286" y="4019785"/>
            <a:ext cx="1302179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Providers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xmlns="" id="{6CE3D860-7E45-B748-BC46-5280BCFE07EB}"/>
              </a:ext>
            </a:extLst>
          </p:cNvPr>
          <p:cNvSpPr/>
          <p:nvPr/>
        </p:nvSpPr>
        <p:spPr>
          <a:xfrm>
            <a:off x="8860447" y="2891356"/>
            <a:ext cx="2914017" cy="1020585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Provider </a:t>
            </a:r>
            <a:r>
              <a:rPr lang="de-DE" dirty="0" err="1">
                <a:solidFill>
                  <a:schemeClr val="accent1"/>
                </a:solidFill>
              </a:rPr>
              <a:t>interface</a:t>
            </a:r>
            <a:r>
              <a:rPr lang="de-DE" dirty="0">
                <a:solidFill>
                  <a:schemeClr val="accent1"/>
                </a:solidFill>
              </a:rPr>
              <a:t/>
            </a:r>
            <a:br>
              <a:rPr lang="de-DE" dirty="0">
                <a:solidFill>
                  <a:schemeClr val="accent1"/>
                </a:solidFill>
              </a:rPr>
            </a:br>
            <a:r>
              <a:rPr lang="de-DE" dirty="0">
                <a:solidFill>
                  <a:schemeClr val="accent1"/>
                </a:solidFill>
              </a:rPr>
              <a:t>(</a:t>
            </a:r>
            <a:r>
              <a:rPr lang="de-DE" dirty="0" err="1">
                <a:solidFill>
                  <a:schemeClr val="accent1"/>
                </a:solidFill>
              </a:rPr>
              <a:t>provider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ops</a:t>
            </a:r>
            <a:r>
              <a:rPr lang="de-DE" dirty="0">
                <a:solidFill>
                  <a:schemeClr val="accent1"/>
                </a:solidFill>
              </a:rPr>
              <a:t>)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xmlns="" id="{79729382-82CD-5844-9F4A-D31818CF06D5}"/>
              </a:ext>
            </a:extLst>
          </p:cNvPr>
          <p:cNvSpPr/>
          <p:nvPr/>
        </p:nvSpPr>
        <p:spPr>
          <a:xfrm>
            <a:off x="8869294" y="4029506"/>
            <a:ext cx="1453415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Default Provider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8345DD3B-9097-0449-B9D8-7B90CD693D86}"/>
              </a:ext>
            </a:extLst>
          </p:cNvPr>
          <p:cNvSpPr txBox="1"/>
          <p:nvPr/>
        </p:nvSpPr>
        <p:spPr>
          <a:xfrm>
            <a:off x="417535" y="405360"/>
            <a:ext cx="50760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/>
              <a:t>Ideal structure 2, for the futureKA/UPATES, Jan 2020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2DE660BE-B767-484E-8F82-DD30A6872804}"/>
              </a:ext>
            </a:extLst>
          </p:cNvPr>
          <p:cNvSpPr txBox="1"/>
          <p:nvPr/>
        </p:nvSpPr>
        <p:spPr>
          <a:xfrm>
            <a:off x="249469" y="1046306"/>
            <a:ext cx="3636732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err="1"/>
              <a:t>Two</a:t>
            </a:r>
            <a:r>
              <a:rPr lang="de-DE" dirty="0"/>
              <a:t> </a:t>
            </a:r>
            <a:r>
              <a:rPr lang="de-DE" dirty="0" err="1"/>
              <a:t>approaches</a:t>
            </a:r>
            <a:r>
              <a:rPr lang="de-DE" dirty="0"/>
              <a:t> </a:t>
            </a:r>
            <a:r>
              <a:rPr lang="de-DE" dirty="0" err="1"/>
              <a:t>for</a:t>
            </a:r>
            <a:r>
              <a:rPr lang="de-DE" dirty="0"/>
              <a:t> MOF </a:t>
            </a:r>
            <a:r>
              <a:rPr lang="de-DE" dirty="0" err="1"/>
              <a:t>compile</a:t>
            </a:r>
            <a:r>
              <a:rPr lang="de-DE" dirty="0"/>
              <a:t>:</a:t>
            </a:r>
          </a:p>
          <a:p>
            <a:pPr marL="342900" indent="-342900">
              <a:buAutoNum type="arabicPeriod"/>
            </a:pPr>
            <a:r>
              <a:rPr lang="de-DE" dirty="0" err="1"/>
              <a:t>With</a:t>
            </a:r>
            <a:r>
              <a:rPr lang="de-DE" dirty="0"/>
              <a:t> </a:t>
            </a:r>
            <a:r>
              <a:rPr lang="de-DE" dirty="0" err="1"/>
              <a:t>rollback</a:t>
            </a:r>
            <a:r>
              <a:rPr lang="de-DE" dirty="0"/>
              <a:t> </a:t>
            </a:r>
            <a:r>
              <a:rPr lang="de-DE" dirty="0" err="1"/>
              <a:t>support</a:t>
            </a:r>
            <a:r>
              <a:rPr lang="de-DE" dirty="0"/>
              <a:t> (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/>
              <a:t>create</a:t>
            </a:r>
            <a:r>
              <a:rPr lang="de-DE" dirty="0"/>
              <a:t> on </a:t>
            </a:r>
            <a:r>
              <a:rPr lang="de-DE" dirty="0" err="1"/>
              <a:t>existing</a:t>
            </a:r>
            <a:r>
              <a:rPr lang="de-DE" dirty="0"/>
              <a:t> </a:t>
            </a:r>
            <a:r>
              <a:rPr lang="de-DE" dirty="0" err="1"/>
              <a:t>object</a:t>
            </a:r>
            <a:r>
              <a:rPr lang="de-DE" dirty="0"/>
              <a:t> </a:t>
            </a:r>
            <a:r>
              <a:rPr lang="de-DE" dirty="0" err="1"/>
              <a:t>fails</a:t>
            </a:r>
            <a:r>
              <a:rPr lang="de-DE" dirty="0"/>
              <a:t>)</a:t>
            </a:r>
          </a:p>
          <a:p>
            <a:pPr marL="342900" indent="-342900">
              <a:buAutoNum type="arabicPeriod"/>
            </a:pPr>
            <a:r>
              <a:rPr lang="de-DE" dirty="0" err="1"/>
              <a:t>With</a:t>
            </a:r>
            <a:r>
              <a:rPr lang="de-DE" dirty="0"/>
              <a:t> </a:t>
            </a:r>
            <a:r>
              <a:rPr lang="de-DE" dirty="0" err="1"/>
              <a:t>modify</a:t>
            </a:r>
            <a:r>
              <a:rPr lang="de-DE" dirty="0"/>
              <a:t> </a:t>
            </a:r>
            <a:r>
              <a:rPr lang="de-DE" dirty="0" err="1"/>
              <a:t>when</a:t>
            </a:r>
            <a:r>
              <a:rPr lang="de-DE" dirty="0"/>
              <a:t> an </a:t>
            </a:r>
            <a:r>
              <a:rPr lang="de-DE" dirty="0" err="1"/>
              <a:t>object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de-DE" dirty="0" err="1"/>
              <a:t>be</a:t>
            </a:r>
            <a:r>
              <a:rPr lang="de-DE" dirty="0"/>
              <a:t> </a:t>
            </a:r>
            <a:r>
              <a:rPr lang="de-DE" dirty="0" err="1"/>
              <a:t>created</a:t>
            </a:r>
            <a:r>
              <a:rPr lang="de-DE" dirty="0"/>
              <a:t> </a:t>
            </a:r>
            <a:r>
              <a:rPr lang="de-DE" dirty="0" err="1"/>
              <a:t>already</a:t>
            </a:r>
            <a:r>
              <a:rPr lang="de-DE" dirty="0"/>
              <a:t> </a:t>
            </a:r>
            <a:r>
              <a:rPr lang="de-DE" dirty="0" err="1"/>
              <a:t>exists</a:t>
            </a:r>
            <a:endParaRPr lang="de-DE" dirty="0"/>
          </a:p>
          <a:p>
            <a:r>
              <a:rPr lang="de-DE" dirty="0"/>
              <a:t>TODO(Karl): </a:t>
            </a:r>
            <a:r>
              <a:rPr lang="de-DE" dirty="0" err="1"/>
              <a:t>Figure</a:t>
            </a:r>
            <a:r>
              <a:rPr lang="de-DE" dirty="0"/>
              <a:t> out </a:t>
            </a:r>
            <a:r>
              <a:rPr lang="de-DE" dirty="0" err="1"/>
              <a:t>whether</a:t>
            </a:r>
            <a:r>
              <a:rPr lang="de-DE" dirty="0"/>
              <a:t> </a:t>
            </a:r>
            <a:r>
              <a:rPr lang="de-DE" dirty="0" err="1"/>
              <a:t>approach</a:t>
            </a:r>
            <a:r>
              <a:rPr lang="de-DE" dirty="0"/>
              <a:t> 2 </a:t>
            </a:r>
            <a:r>
              <a:rPr lang="de-DE" dirty="0" err="1"/>
              <a:t>is</a:t>
            </a:r>
            <a:r>
              <a:rPr lang="de-DE" dirty="0"/>
              <a:t> </a:t>
            </a:r>
            <a:r>
              <a:rPr lang="de-DE" dirty="0" err="1"/>
              <a:t>feasible</a:t>
            </a:r>
            <a:endParaRPr lang="de-DE" dirty="0"/>
          </a:p>
          <a:p>
            <a:r>
              <a:rPr lang="de-DE" dirty="0"/>
              <a:t>TODO(Karl): Determine what the OP schema upgrade tool does2</a:t>
            </a:r>
          </a:p>
        </p:txBody>
      </p:sp>
      <p:sp>
        <p:nvSpPr>
          <p:cNvPr id="3" name="Speech Bubble: Rectangle with Corners Rounded 2">
            <a:extLst>
              <a:ext uri="{FF2B5EF4-FFF2-40B4-BE49-F238E27FC236}">
                <a16:creationId xmlns:a16="http://schemas.microsoft.com/office/drawing/2014/main" xmlns="" id="{AF5E3CBB-F30D-42BC-8036-C236DDD5B493}"/>
              </a:ext>
            </a:extLst>
          </p:cNvPr>
          <p:cNvSpPr/>
          <p:nvPr/>
        </p:nvSpPr>
        <p:spPr>
          <a:xfrm>
            <a:off x="9394256" y="4880008"/>
            <a:ext cx="1453415" cy="612648"/>
          </a:xfrm>
          <a:prstGeom prst="wedgeRoundRectCallout">
            <a:avLst>
              <a:gd name="adj1" fmla="val -26445"/>
              <a:gd name="adj2" fmla="val -82041"/>
              <a:gd name="adj3" fmla="val 16667"/>
            </a:avLst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What is Default Provider?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23DEBEF9-9323-4EAB-9EC2-8978BE5A8D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89F4F-6C40-4F96-87B7-BED4E97E402E}" type="datetime1">
              <a:rPr lang="de-DE" smtClean="0"/>
              <a:t>27.05.2020</a:t>
            </a:fld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2D3EAC30-D0AE-46E4-B663-662175EBEC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22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3478864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2AB3E63E-5425-FC4F-A422-60F31BB2BE73}"/>
              </a:ext>
            </a:extLst>
          </p:cNvPr>
          <p:cNvSpPr/>
          <p:nvPr/>
        </p:nvSpPr>
        <p:spPr>
          <a:xfrm>
            <a:off x="417534" y="3476534"/>
            <a:ext cx="8123873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Repository </a:t>
            </a:r>
            <a:r>
              <a:rPr lang="de-DE" dirty="0" err="1">
                <a:solidFill>
                  <a:schemeClr val="tx1"/>
                </a:solidFill>
              </a:rPr>
              <a:t>interface</a:t>
            </a:r>
            <a:r>
              <a:rPr lang="de-DE" dirty="0">
                <a:solidFill>
                  <a:schemeClr val="tx1"/>
                </a:solidFill>
              </a:rPr>
              <a:t> (</a:t>
            </a:r>
            <a:r>
              <a:rPr lang="de-DE" dirty="0" err="1">
                <a:solidFill>
                  <a:schemeClr val="tx1"/>
                </a:solidFill>
              </a:rPr>
              <a:t>BaseRepositoryConnection</a:t>
            </a:r>
            <a:r>
              <a:rPr lang="de-DE" dirty="0">
                <a:solidFill>
                  <a:schemeClr val="tx1"/>
                </a:solidFill>
              </a:rPr>
              <a:t>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repository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= </a:t>
            </a:r>
            <a:r>
              <a:rPr lang="de-DE" dirty="0" err="1">
                <a:solidFill>
                  <a:schemeClr val="tx1"/>
                </a:solidFill>
              </a:rPr>
              <a:t>subset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subset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150A4C05-8B6E-6A4E-BFEC-AF5CE8B39836}"/>
              </a:ext>
            </a:extLst>
          </p:cNvPr>
          <p:cNvSpPr/>
          <p:nvPr/>
        </p:nvSpPr>
        <p:spPr>
          <a:xfrm>
            <a:off x="417535" y="4261873"/>
            <a:ext cx="4107717" cy="1140166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MOFWBEMConnection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In-memory </a:t>
            </a:r>
            <a:r>
              <a:rPr lang="de-DE" dirty="0" err="1">
                <a:solidFill>
                  <a:schemeClr val="tx1"/>
                </a:solidFill>
              </a:rPr>
              <a:t>removal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support</a:t>
            </a:r>
            <a:r>
              <a:rPr lang="de-DE" dirty="0">
                <a:solidFill>
                  <a:schemeClr val="tx1"/>
                </a:solidFill>
              </a:rPr>
              <a:t> on top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backing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read-only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repository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417535" y="2719231"/>
            <a:ext cx="319346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MOF Compiler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7892143" y="405361"/>
            <a:ext cx="3882322" cy="106460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(all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full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8345DD3B-9097-0449-B9D8-7B90CD693D86}"/>
              </a:ext>
            </a:extLst>
          </p:cNvPr>
          <p:cNvSpPr txBox="1"/>
          <p:nvPr/>
        </p:nvSpPr>
        <p:spPr>
          <a:xfrm>
            <a:off x="417535" y="405360"/>
            <a:ext cx="17824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/>
              <a:t>Today‘s</a:t>
            </a:r>
            <a:r>
              <a:rPr lang="de-DE" dirty="0"/>
              <a:t> </a:t>
            </a:r>
            <a:r>
              <a:rPr lang="de-DE" dirty="0" err="1"/>
              <a:t>structure</a:t>
            </a:r>
            <a:endParaRPr lang="de-DE" dirty="0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xmlns="" id="{356B45EF-ED44-FA43-82AB-7A2DB23DED8F}"/>
              </a:ext>
            </a:extLst>
          </p:cNvPr>
          <p:cNvSpPr/>
          <p:nvPr/>
        </p:nvSpPr>
        <p:spPr>
          <a:xfrm>
            <a:off x="3755721" y="405360"/>
            <a:ext cx="3882322" cy="1794618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FakedWBEMConnection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</a:t>
            </a:r>
            <a:r>
              <a:rPr lang="de-DE" dirty="0" err="1">
                <a:solidFill>
                  <a:schemeClr val="tx1"/>
                </a:solidFill>
              </a:rPr>
              <a:t>subclass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>, </a:t>
            </a:r>
            <a:r>
              <a:rPr lang="de-DE" dirty="0" err="1">
                <a:solidFill>
                  <a:schemeClr val="tx1"/>
                </a:solidFill>
              </a:rPr>
              <a:t>mocking</a:t>
            </a:r>
            <a:r>
              <a:rPr lang="de-DE" dirty="0">
                <a:solidFill>
                  <a:schemeClr val="tx1"/>
                </a:solidFill>
              </a:rPr>
              <a:t> _</a:t>
            </a:r>
            <a:r>
              <a:rPr lang="de-DE" dirty="0" err="1">
                <a:solidFill>
                  <a:schemeClr val="tx1"/>
                </a:solidFill>
              </a:rPr>
              <a:t>imethodcall</a:t>
            </a:r>
            <a:r>
              <a:rPr lang="de-DE" dirty="0">
                <a:solidFill>
                  <a:schemeClr val="tx1"/>
                </a:solidFill>
              </a:rPr>
              <a:t>/_</a:t>
            </a:r>
            <a:r>
              <a:rPr lang="de-DE" dirty="0" err="1">
                <a:solidFill>
                  <a:schemeClr val="tx1"/>
                </a:solidFill>
              </a:rPr>
              <a:t>methodcall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  <a:p>
            <a:pPr algn="ctr"/>
            <a:endParaRPr lang="de-DE" dirty="0">
              <a:solidFill>
                <a:schemeClr val="tx1"/>
              </a:solidFill>
            </a:endParaRPr>
          </a:p>
          <a:p>
            <a:pPr algn="ctr"/>
            <a:endParaRPr lang="de-DE" dirty="0">
              <a:solidFill>
                <a:schemeClr val="tx1"/>
              </a:solidFill>
            </a:endParaRPr>
          </a:p>
          <a:p>
            <a:pPr algn="ctr"/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xmlns="" id="{55D649CF-B3C2-9C4D-8F34-991217CF4BB5}"/>
              </a:ext>
            </a:extLst>
          </p:cNvPr>
          <p:cNvSpPr/>
          <p:nvPr/>
        </p:nvSpPr>
        <p:spPr>
          <a:xfrm>
            <a:off x="4775026" y="1469963"/>
            <a:ext cx="164232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In-memory </a:t>
            </a:r>
            <a:r>
              <a:rPr lang="de-DE" dirty="0" err="1">
                <a:solidFill>
                  <a:schemeClr val="tx1"/>
                </a:solidFill>
              </a:rPr>
              <a:t>repository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xmlns="" id="{03858562-F013-1A4C-9BDD-81F7E4A2FBD3}"/>
              </a:ext>
            </a:extLst>
          </p:cNvPr>
          <p:cNvSpPr/>
          <p:nvPr/>
        </p:nvSpPr>
        <p:spPr>
          <a:xfrm>
            <a:off x="417535" y="5539156"/>
            <a:ext cx="4107717" cy="913484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or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FakeWBEMConnection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as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underlying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connection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xmlns="" id="{DE8C6C1B-6E50-0647-9F2D-94FFBD7BC62A}"/>
              </a:ext>
            </a:extLst>
          </p:cNvPr>
          <p:cNvSpPr/>
          <p:nvPr/>
        </p:nvSpPr>
        <p:spPr>
          <a:xfrm>
            <a:off x="4659086" y="4274564"/>
            <a:ext cx="3882322" cy="1672097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 (</a:t>
            </a:r>
            <a:r>
              <a:rPr lang="de-DE" dirty="0" err="1">
                <a:solidFill>
                  <a:schemeClr val="tx1"/>
                </a:solidFill>
              </a:rPr>
              <a:t>for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updating</a:t>
            </a:r>
            <a:r>
              <a:rPr lang="de-DE" dirty="0">
                <a:solidFill>
                  <a:schemeClr val="tx1"/>
                </a:solidFill>
              </a:rPr>
              <a:t> a real WBEM </a:t>
            </a:r>
            <a:r>
              <a:rPr lang="de-DE" dirty="0" err="1">
                <a:solidFill>
                  <a:schemeClr val="tx1"/>
                </a:solidFill>
              </a:rPr>
              <a:t>server‘s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repository</a:t>
            </a:r>
            <a:r>
              <a:rPr lang="de-DE" dirty="0">
                <a:solidFill>
                  <a:schemeClr val="tx1"/>
                </a:solidFill>
              </a:rPr>
              <a:t>)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 err="1">
                <a:solidFill>
                  <a:srgbClr val="FF0000"/>
                </a:solidFill>
              </a:rPr>
              <a:t>Gets</a:t>
            </a:r>
            <a:r>
              <a:rPr lang="de-DE" dirty="0">
                <a:solidFill>
                  <a:srgbClr val="FF0000"/>
                </a:solidFill>
              </a:rPr>
              <a:t> </a:t>
            </a:r>
            <a:r>
              <a:rPr lang="de-DE" dirty="0" err="1">
                <a:solidFill>
                  <a:srgbClr val="FF0000"/>
                </a:solidFill>
              </a:rPr>
              <a:t>replaced</a:t>
            </a:r>
            <a:r>
              <a:rPr lang="de-DE" dirty="0">
                <a:solidFill>
                  <a:srgbClr val="FF0000"/>
                </a:solidFill>
              </a:rPr>
              <a:t> </a:t>
            </a:r>
            <a:r>
              <a:rPr lang="de-DE" dirty="0" err="1">
                <a:solidFill>
                  <a:srgbClr val="FF0000"/>
                </a:solidFill>
              </a:rPr>
              <a:t>with</a:t>
            </a:r>
            <a:r>
              <a:rPr lang="de-DE" dirty="0">
                <a:solidFill>
                  <a:srgbClr val="FF0000"/>
                </a:solidFill>
              </a:rPr>
              <a:t> </a:t>
            </a:r>
            <a:r>
              <a:rPr lang="de-DE" dirty="0" err="1">
                <a:solidFill>
                  <a:srgbClr val="FF0000"/>
                </a:solidFill>
              </a:rPr>
              <a:t>MOFWBEMConnection</a:t>
            </a:r>
            <a:r>
              <a:rPr lang="de-DE" dirty="0">
                <a:solidFill>
                  <a:srgbClr val="FF0000"/>
                </a:solidFill>
              </a:rPr>
              <a:t>!!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C503D2BF-3347-B044-804A-AD99472C5CD0}"/>
              </a:ext>
            </a:extLst>
          </p:cNvPr>
          <p:cNvSpPr txBox="1"/>
          <p:nvPr/>
        </p:nvSpPr>
        <p:spPr>
          <a:xfrm>
            <a:off x="4902450" y="6083307"/>
            <a:ext cx="4579008" cy="648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TODO(Karl): </a:t>
            </a:r>
            <a:r>
              <a:rPr lang="de-DE" dirty="0" err="1"/>
              <a:t>Verify</a:t>
            </a:r>
            <a:r>
              <a:rPr lang="de-DE" dirty="0"/>
              <a:t> </a:t>
            </a:r>
            <a:r>
              <a:rPr lang="de-DE" dirty="0" err="1"/>
              <a:t>whether</a:t>
            </a:r>
            <a:r>
              <a:rPr lang="de-DE" dirty="0"/>
              <a:t> </a:t>
            </a:r>
            <a:r>
              <a:rPr lang="de-DE" dirty="0" err="1"/>
              <a:t>the</a:t>
            </a:r>
            <a:r>
              <a:rPr lang="de-DE" dirty="0"/>
              <a:t> </a:t>
            </a:r>
            <a:r>
              <a:rPr lang="de-DE" dirty="0" err="1"/>
              <a:t>mof_compiler</a:t>
            </a:r>
            <a:r>
              <a:rPr lang="de-DE" dirty="0"/>
              <a:t> </a:t>
            </a:r>
            <a:r>
              <a:rPr lang="de-DE" dirty="0" err="1"/>
              <a:t>script</a:t>
            </a:r>
            <a:r>
              <a:rPr lang="de-DE" dirty="0"/>
              <a:t> </a:t>
            </a:r>
            <a:r>
              <a:rPr lang="de-DE" dirty="0" err="1"/>
              <a:t>updates</a:t>
            </a:r>
            <a:r>
              <a:rPr lang="de-DE" dirty="0"/>
              <a:t> </a:t>
            </a:r>
            <a:r>
              <a:rPr lang="de-DE" dirty="0" err="1"/>
              <a:t>the</a:t>
            </a:r>
            <a:r>
              <a:rPr lang="de-DE" dirty="0"/>
              <a:t> </a:t>
            </a:r>
            <a:r>
              <a:rPr lang="de-DE" dirty="0" err="1"/>
              <a:t>repo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a WBEM </a:t>
            </a:r>
            <a:r>
              <a:rPr lang="de-DE" dirty="0" err="1"/>
              <a:t>server</a:t>
            </a:r>
            <a:endParaRPr lang="de-DE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5490DCFB-3B50-438B-9964-6CF9B83B74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6AA058-3889-4DB2-9948-474ED9D2A12D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0161E838-557D-42A4-AC2C-DB91B29468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23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9970003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BE352671-A964-4918-B559-18C6BE5DA022}"/>
              </a:ext>
            </a:extLst>
          </p:cNvPr>
          <p:cNvSpPr/>
          <p:nvPr/>
        </p:nvSpPr>
        <p:spPr>
          <a:xfrm>
            <a:off x="5971908" y="5773749"/>
            <a:ext cx="5212647" cy="97715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Repository Data store</a:t>
            </a:r>
          </a:p>
          <a:p>
            <a:pPr lvl="0"/>
            <a:r>
              <a:rPr lang="en-US" dirty="0">
                <a:solidFill>
                  <a:prstClr val="black"/>
                </a:solidFill>
              </a:rPr>
              <a:t>Implements a physical store including common methods to get and store data.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A02DF70A-4D59-4921-96EC-99676DEE9F37}"/>
              </a:ext>
            </a:extLst>
          </p:cNvPr>
          <p:cNvSpPr/>
          <p:nvPr/>
        </p:nvSpPr>
        <p:spPr>
          <a:xfrm>
            <a:off x="5971908" y="3714278"/>
            <a:ext cx="5134040" cy="97715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WBEM Server Repository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Implements repository responder for all </a:t>
            </a:r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cim_operations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. This generates response data for each </a:t>
            </a:r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CIM_Operation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from Data Store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305E8715-D7DD-4DE6-B417-8BE29214F814}"/>
              </a:ext>
            </a:extLst>
          </p:cNvPr>
          <p:cNvSpPr/>
          <p:nvPr/>
        </p:nvSpPr>
        <p:spPr>
          <a:xfrm>
            <a:off x="1530417" y="2143907"/>
            <a:ext cx="6472187" cy="129903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WBEM Server Layer ( The CIMOM) – This is </a:t>
            </a:r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FakeWBEMConnection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.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It implements Mechanism to route to repository or providers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339A7F88-AA0C-4B14-B467-5AEFF91A2661}"/>
              </a:ext>
            </a:extLst>
          </p:cNvPr>
          <p:cNvSpPr/>
          <p:nvPr/>
        </p:nvSpPr>
        <p:spPr>
          <a:xfrm>
            <a:off x="441960" y="3763046"/>
            <a:ext cx="3177139" cy="73152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WBEM Server Provider Interface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(Manager and API)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26CD451D-64E4-4C74-A57D-60377D94A96E}"/>
              </a:ext>
            </a:extLst>
          </p:cNvPr>
          <p:cNvSpPr/>
          <p:nvPr/>
        </p:nvSpPr>
        <p:spPr>
          <a:xfrm>
            <a:off x="441960" y="4784089"/>
            <a:ext cx="1753403" cy="97715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WBEM Server 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Provider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D8759C7A-9E90-4F35-9741-9F0263C5AA24}"/>
              </a:ext>
            </a:extLst>
          </p:cNvPr>
          <p:cNvSpPr/>
          <p:nvPr/>
        </p:nvSpPr>
        <p:spPr>
          <a:xfrm>
            <a:off x="1941094" y="5416809"/>
            <a:ext cx="1753403" cy="97715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WBEM Server 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Provider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9B84118E-A4F3-4540-AFE4-7C706535B88A}"/>
              </a:ext>
            </a:extLst>
          </p:cNvPr>
          <p:cNvSpPr/>
          <p:nvPr/>
        </p:nvSpPr>
        <p:spPr>
          <a:xfrm>
            <a:off x="8826366" y="1683730"/>
            <a:ext cx="3291839" cy="192538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Mock Initiator</a:t>
            </a:r>
          </a:p>
          <a:p>
            <a:pPr algn="ctr"/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FakeWbemconnection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__</a:t>
            </a:r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init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__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Catch calls from </a:t>
            </a:r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MethodCall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and</a:t>
            </a:r>
          </a:p>
          <a:p>
            <a:pPr algn="ctr"/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Imethod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call. Map to CIMOM Interface. Map returns back to </a:t>
            </a:r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MethodCall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and </a:t>
            </a:r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IMethodCall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responses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E11063AD-0AB4-4CB3-86BA-F6BEB178BB0E}"/>
              </a:ext>
            </a:extLst>
          </p:cNvPr>
          <p:cNvSpPr txBox="1"/>
          <p:nvPr/>
        </p:nvSpPr>
        <p:spPr>
          <a:xfrm>
            <a:off x="1164657" y="375385"/>
            <a:ext cx="7962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Another possible structure for the complete mocker as a set of classes, KS Jan 2020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C5A79D51-A340-4599-B922-891676DA3637}"/>
              </a:ext>
            </a:extLst>
          </p:cNvPr>
          <p:cNvSpPr/>
          <p:nvPr/>
        </p:nvSpPr>
        <p:spPr>
          <a:xfrm>
            <a:off x="9865893" y="549989"/>
            <a:ext cx="2145633" cy="97715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WBEMConnection</a:t>
            </a:r>
            <a:endParaRPr lang="en-US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ctr"/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MethodCall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and </a:t>
            </a:r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IMethodCall</a:t>
            </a:r>
            <a:endParaRPr lang="en-US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algn="ctr"/>
            <a:endParaRPr lang="en-US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xmlns="" id="{3129DA6D-A2BC-4FA5-932E-8E3405DBDA12}"/>
              </a:ext>
            </a:extLst>
          </p:cNvPr>
          <p:cNvCxnSpPr/>
          <p:nvPr/>
        </p:nvCxnSpPr>
        <p:spPr>
          <a:xfrm>
            <a:off x="8002604" y="2329048"/>
            <a:ext cx="82376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xmlns="" id="{910EDFA5-228A-4F85-A424-49B5DF349FFC}"/>
              </a:ext>
            </a:extLst>
          </p:cNvPr>
          <p:cNvSpPr txBox="1"/>
          <p:nvPr/>
        </p:nvSpPr>
        <p:spPr>
          <a:xfrm>
            <a:off x="8162223" y="2252312"/>
            <a:ext cx="54694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/>
              <a:t>Create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xmlns="" id="{1D46E456-56C7-48BB-A385-35D55E548706}"/>
              </a:ext>
            </a:extLst>
          </p:cNvPr>
          <p:cNvCxnSpPr/>
          <p:nvPr/>
        </p:nvCxnSpPr>
        <p:spPr>
          <a:xfrm flipH="1">
            <a:off x="8002604" y="2868328"/>
            <a:ext cx="82376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xmlns="" id="{34C37C5D-4C0F-4A42-8FE9-B5EAE8E7ED1C}"/>
              </a:ext>
            </a:extLst>
          </p:cNvPr>
          <p:cNvCxnSpPr/>
          <p:nvPr/>
        </p:nvCxnSpPr>
        <p:spPr>
          <a:xfrm>
            <a:off x="8002604" y="3234088"/>
            <a:ext cx="82376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575DBC46-F6A5-4D72-B567-64554701560B}"/>
              </a:ext>
            </a:extLst>
          </p:cNvPr>
          <p:cNvSpPr txBox="1"/>
          <p:nvPr/>
        </p:nvSpPr>
        <p:spPr>
          <a:xfrm>
            <a:off x="8078866" y="2686977"/>
            <a:ext cx="71365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/>
              <a:t>Operation</a:t>
            </a:r>
          </a:p>
          <a:p>
            <a:r>
              <a:rPr lang="en-US" sz="1000" dirty="0"/>
              <a:t>Call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5698BD22-6F10-4D94-A143-76181CF4BE22}"/>
              </a:ext>
            </a:extLst>
          </p:cNvPr>
          <p:cNvSpPr txBox="1"/>
          <p:nvPr/>
        </p:nvSpPr>
        <p:spPr>
          <a:xfrm>
            <a:off x="8028462" y="3045507"/>
            <a:ext cx="739305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/>
              <a:t>Operation</a:t>
            </a:r>
          </a:p>
          <a:p>
            <a:r>
              <a:rPr lang="en-US" sz="1050" dirty="0"/>
              <a:t>Response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xmlns="" id="{421D8CCE-6451-489E-A8E6-4601B4C86366}"/>
              </a:ext>
            </a:extLst>
          </p:cNvPr>
          <p:cNvSpPr/>
          <p:nvPr/>
        </p:nvSpPr>
        <p:spPr>
          <a:xfrm>
            <a:off x="1530417" y="810798"/>
            <a:ext cx="1753403" cy="97715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Mof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compiler remote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xmlns="" id="{DF91F271-5F05-4C90-85AE-FC0BD9BB34E7}"/>
              </a:ext>
            </a:extLst>
          </p:cNvPr>
          <p:cNvSpPr/>
          <p:nvPr/>
        </p:nvSpPr>
        <p:spPr>
          <a:xfrm>
            <a:off x="3918802" y="3609113"/>
            <a:ext cx="1753403" cy="97715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Mof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compiler local</a:t>
            </a:r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xmlns="" id="{A72B498B-9101-448B-A8F1-D3F4ABE0F86D}"/>
              </a:ext>
            </a:extLst>
          </p:cNvPr>
          <p:cNvCxnSpPr>
            <a:stCxn id="23" idx="3"/>
            <a:endCxn id="4" idx="1"/>
          </p:cNvCxnSpPr>
          <p:nvPr/>
        </p:nvCxnSpPr>
        <p:spPr>
          <a:xfrm>
            <a:off x="5672205" y="4097690"/>
            <a:ext cx="299703" cy="10516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Speech Bubble: Rectangle with Corners Rounded 25">
            <a:extLst>
              <a:ext uri="{FF2B5EF4-FFF2-40B4-BE49-F238E27FC236}">
                <a16:creationId xmlns:a16="http://schemas.microsoft.com/office/drawing/2014/main" xmlns="" id="{2E3CD956-9301-453B-B88A-B43FD91751F7}"/>
              </a:ext>
            </a:extLst>
          </p:cNvPr>
          <p:cNvSpPr/>
          <p:nvPr/>
        </p:nvSpPr>
        <p:spPr>
          <a:xfrm>
            <a:off x="4795502" y="4891249"/>
            <a:ext cx="4030863" cy="734391"/>
          </a:xfrm>
          <a:prstGeom prst="wedgeRoundRectCallout">
            <a:avLst>
              <a:gd name="adj1" fmla="val -24261"/>
              <a:gd name="adj2" fmla="val -149862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Not sure APIs are exactly the same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Between </a:t>
            </a:r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Baseconnection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and server repo, i.e. namespace definition.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09E6D522-F69F-4742-A076-5A73676EB6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A2185-C9E4-47F0-B338-5BAEE950952F}" type="datetime1">
              <a:rPr lang="de-DE" smtClean="0"/>
              <a:t>27.05.2020</a:t>
            </a:fld>
            <a:endParaRPr lang="de-DE"/>
          </a:p>
        </p:txBody>
      </p:sp>
      <p:sp>
        <p:nvSpPr>
          <p:cNvPr id="12" name="Slide Number Placeholder 11">
            <a:extLst>
              <a:ext uri="{FF2B5EF4-FFF2-40B4-BE49-F238E27FC236}">
                <a16:creationId xmlns:a16="http://schemas.microsoft.com/office/drawing/2014/main" xmlns="" id="{7292FE54-B263-4D8E-B275-8560A264C0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24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0670946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150A4C05-8B6E-6A4E-BFEC-AF5CE8B39836}"/>
              </a:ext>
            </a:extLst>
          </p:cNvPr>
          <p:cNvSpPr/>
          <p:nvPr/>
        </p:nvSpPr>
        <p:spPr>
          <a:xfrm>
            <a:off x="1034127" y="4990877"/>
            <a:ext cx="224027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InMemoryRepository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0E38F325-B7D6-214E-8536-B2E0990157A2}"/>
              </a:ext>
            </a:extLst>
          </p:cNvPr>
          <p:cNvSpPr/>
          <p:nvPr/>
        </p:nvSpPr>
        <p:spPr>
          <a:xfrm>
            <a:off x="3967989" y="4984360"/>
            <a:ext cx="1778696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WBEM server adapter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9213071A-4AAE-DD4B-9E16-041E74964B6E}"/>
              </a:ext>
            </a:extLst>
          </p:cNvPr>
          <p:cNvSpPr/>
          <p:nvPr/>
        </p:nvSpPr>
        <p:spPr>
          <a:xfrm>
            <a:off x="5859420" y="4984360"/>
            <a:ext cx="1787045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accent1"/>
                </a:solidFill>
              </a:rPr>
              <a:t>Local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file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system</a:t>
            </a:r>
            <a:r>
              <a:rPr lang="de-DE" dirty="0">
                <a:solidFill>
                  <a:schemeClr val="accent1"/>
                </a:solidFill>
              </a:rPr>
              <a:t> </a:t>
            </a:r>
            <a:r>
              <a:rPr lang="de-DE" dirty="0" err="1">
                <a:solidFill>
                  <a:schemeClr val="accent1"/>
                </a:solidFill>
              </a:rPr>
              <a:t>repository</a:t>
            </a:r>
            <a:endParaRPr lang="de-DE" dirty="0">
              <a:solidFill>
                <a:schemeClr val="accent1"/>
              </a:solidFill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1200430" y="3731491"/>
            <a:ext cx="1907670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MOF Compiler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CB021D7A-F124-374A-9F9D-19D947DF5627}"/>
              </a:ext>
            </a:extLst>
          </p:cNvPr>
          <p:cNvSpPr/>
          <p:nvPr/>
        </p:nvSpPr>
        <p:spPr>
          <a:xfrm>
            <a:off x="5253778" y="1399721"/>
            <a:ext cx="3503276" cy="1016834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CIMOM core without protocol</a:t>
            </a:r>
          </a:p>
          <a:p>
            <a:pPr algn="ctr"/>
            <a:r>
              <a:rPr lang="de-DE" dirty="0">
                <a:solidFill>
                  <a:schemeClr val="tx1"/>
                </a:solidFill>
              </a:rPr>
              <a:t>i.e the mocker. (MOCKCIMOM) 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6187856" y="590026"/>
            <a:ext cx="5586609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r>
              <a:rPr lang="de-DE" dirty="0">
                <a:solidFill>
                  <a:schemeClr val="tx1"/>
                </a:solidFill>
              </a:rPr>
              <a:t/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(all </a:t>
            </a:r>
            <a:r>
              <a:rPr lang="de-DE" dirty="0" err="1">
                <a:solidFill>
                  <a:schemeClr val="tx1"/>
                </a:solidFill>
              </a:rPr>
              <a:t>client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ops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with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full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set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of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params</a:t>
            </a:r>
            <a:r>
              <a:rPr lang="de-DE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E4B69B15-35EA-E243-99EF-789DCCC91779}"/>
              </a:ext>
            </a:extLst>
          </p:cNvPr>
          <p:cNvSpPr/>
          <p:nvPr/>
        </p:nvSpPr>
        <p:spPr>
          <a:xfrm>
            <a:off x="8860448" y="1427962"/>
            <a:ext cx="2914017" cy="648222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CIM-XML</a:t>
            </a:r>
            <a:br>
              <a:rPr lang="de-DE" dirty="0">
                <a:solidFill>
                  <a:schemeClr val="tx1"/>
                </a:solidFill>
              </a:rPr>
            </a:br>
            <a:r>
              <a:rPr lang="de-DE" dirty="0">
                <a:solidFill>
                  <a:schemeClr val="tx1"/>
                </a:solidFill>
              </a:rPr>
              <a:t>backend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DDF28FBC-65E9-484D-B1B4-3E0A3A504640}"/>
              </a:ext>
            </a:extLst>
          </p:cNvPr>
          <p:cNvSpPr/>
          <p:nvPr/>
        </p:nvSpPr>
        <p:spPr>
          <a:xfrm>
            <a:off x="7250704" y="3746835"/>
            <a:ext cx="2748394" cy="797256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MOCK Providers</a:t>
            </a:r>
          </a:p>
          <a:p>
            <a:pPr algn="ctr"/>
            <a:r>
              <a:rPr lang="de-DE" sz="1400" dirty="0">
                <a:solidFill>
                  <a:schemeClr val="accent1"/>
                </a:solidFill>
              </a:rPr>
              <a:t>Handle specific instances</a:t>
            </a:r>
          </a:p>
          <a:p>
            <a:pPr algn="ctr"/>
            <a:r>
              <a:rPr lang="de-DE" sz="1400" dirty="0">
                <a:solidFill>
                  <a:schemeClr val="accent1"/>
                </a:solidFill>
              </a:rPr>
              <a:t>Requires registration mechanism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xmlns="" id="{79729382-82CD-5844-9F4A-D31818CF06D5}"/>
              </a:ext>
            </a:extLst>
          </p:cNvPr>
          <p:cNvSpPr/>
          <p:nvPr/>
        </p:nvSpPr>
        <p:spPr>
          <a:xfrm>
            <a:off x="3667349" y="3734554"/>
            <a:ext cx="3416845" cy="800139"/>
          </a:xfrm>
          <a:prstGeom prst="rect">
            <a:avLst/>
          </a:prstGeom>
          <a:noFill/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accent1"/>
                </a:solidFill>
              </a:rPr>
              <a:t>Default Provider</a:t>
            </a:r>
          </a:p>
          <a:p>
            <a:pPr algn="ctr"/>
            <a:r>
              <a:rPr lang="de-DE" sz="1200" dirty="0">
                <a:solidFill>
                  <a:schemeClr val="accent1"/>
                </a:solidFill>
              </a:rPr>
              <a:t>Handles all class, qualifier and instances without a provider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8345DD3B-9097-0449-B9D8-7B90CD693D86}"/>
              </a:ext>
            </a:extLst>
          </p:cNvPr>
          <p:cNvSpPr txBox="1"/>
          <p:nvPr/>
        </p:nvSpPr>
        <p:spPr>
          <a:xfrm>
            <a:off x="527602" y="243887"/>
            <a:ext cx="75084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/>
              <a:t>Results of discussion,  15 Jan 2020. Started with slide ideal structure for future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B0BEC749-D454-4F98-9EF5-48E3E99CE072}"/>
              </a:ext>
            </a:extLst>
          </p:cNvPr>
          <p:cNvSpPr txBox="1"/>
          <p:nvPr/>
        </p:nvSpPr>
        <p:spPr>
          <a:xfrm>
            <a:off x="417535" y="5927158"/>
            <a:ext cx="369017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What will clients use the mocker for: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dirty="0"/>
              <a:t>Test with absolutely known server data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dirty="0"/>
              <a:t>Test error conditions that are hard to test with server.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200" dirty="0"/>
              <a:t>Testing when the server does not exist.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xmlns="" id="{E5149622-CCBC-40F8-B126-3FA7B5027BD8}"/>
              </a:ext>
            </a:extLst>
          </p:cNvPr>
          <p:cNvSpPr txBox="1"/>
          <p:nvPr/>
        </p:nvSpPr>
        <p:spPr>
          <a:xfrm>
            <a:off x="5549022" y="6007783"/>
            <a:ext cx="2407839" cy="80021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Errors we need to account for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/>
              <a:t>Instance level only</a:t>
            </a:r>
          </a:p>
          <a:p>
            <a:endParaRPr lang="en-US" dirty="0"/>
          </a:p>
        </p:txBody>
      </p:sp>
      <p:sp>
        <p:nvSpPr>
          <p:cNvPr id="23" name="Speech Bubble: Rectangle with Corners Rounded 22">
            <a:extLst>
              <a:ext uri="{FF2B5EF4-FFF2-40B4-BE49-F238E27FC236}">
                <a16:creationId xmlns:a16="http://schemas.microsoft.com/office/drawing/2014/main" xmlns="" id="{AF5784C2-71FB-4F68-86C5-F57CF287E13E}"/>
              </a:ext>
            </a:extLst>
          </p:cNvPr>
          <p:cNvSpPr/>
          <p:nvPr/>
        </p:nvSpPr>
        <p:spPr>
          <a:xfrm>
            <a:off x="10351562" y="2406991"/>
            <a:ext cx="1841193" cy="674711"/>
          </a:xfrm>
          <a:prstGeom prst="wedgeRoundRectCallout">
            <a:avLst>
              <a:gd name="adj1" fmla="val -137101"/>
              <a:gd name="adj2" fmla="val -123091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100" dirty="0">
                <a:solidFill>
                  <a:schemeClr val="tx1"/>
                </a:solidFill>
              </a:rPr>
              <a:t>These become one class with routing based on URL schema (mock://)</a:t>
            </a:r>
          </a:p>
        </p:txBody>
      </p:sp>
      <p:sp>
        <p:nvSpPr>
          <p:cNvPr id="24" name="Speech Bubble: Rectangle with Corners Rounded 23">
            <a:extLst>
              <a:ext uri="{FF2B5EF4-FFF2-40B4-BE49-F238E27FC236}">
                <a16:creationId xmlns:a16="http://schemas.microsoft.com/office/drawing/2014/main" xmlns="" id="{C682666D-09DF-435C-B844-81E92B60F32F}"/>
              </a:ext>
            </a:extLst>
          </p:cNvPr>
          <p:cNvSpPr/>
          <p:nvPr/>
        </p:nvSpPr>
        <p:spPr>
          <a:xfrm>
            <a:off x="9753650" y="3306477"/>
            <a:ext cx="1841193" cy="674711"/>
          </a:xfrm>
          <a:prstGeom prst="wedgeRoundRectCallout">
            <a:avLst>
              <a:gd name="adj1" fmla="val -104257"/>
              <a:gd name="adj2" fmla="val -249153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100" dirty="0">
                <a:solidFill>
                  <a:schemeClr val="tx1"/>
                </a:solidFill>
              </a:rPr>
              <a:t>Must handle class hierarchy and call default/mock providers appropriately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xmlns="" id="{FA408904-1405-452A-BA54-277A4B0AB0A2}"/>
              </a:ext>
            </a:extLst>
          </p:cNvPr>
          <p:cNvCxnSpPr>
            <a:cxnSpLocks/>
          </p:cNvCxnSpPr>
          <p:nvPr/>
        </p:nvCxnSpPr>
        <p:spPr>
          <a:xfrm flipV="1">
            <a:off x="1667802" y="2668176"/>
            <a:ext cx="8203051" cy="36438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Speech Bubble: Rectangle with Corners Rounded 26">
            <a:extLst>
              <a:ext uri="{FF2B5EF4-FFF2-40B4-BE49-F238E27FC236}">
                <a16:creationId xmlns:a16="http://schemas.microsoft.com/office/drawing/2014/main" xmlns="" id="{52D9F52A-D371-4621-82D5-AC75199C3775}"/>
              </a:ext>
            </a:extLst>
          </p:cNvPr>
          <p:cNvSpPr/>
          <p:nvPr/>
        </p:nvSpPr>
        <p:spPr>
          <a:xfrm>
            <a:off x="4202089" y="2892844"/>
            <a:ext cx="5005893" cy="674711"/>
          </a:xfrm>
          <a:prstGeom prst="wedgeRoundRectCallout">
            <a:avLst>
              <a:gd name="adj1" fmla="val -20276"/>
              <a:gd name="adj2" fmla="val -83340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100" dirty="0">
                <a:solidFill>
                  <a:schemeClr val="accent1"/>
                </a:solidFill>
              </a:rPr>
              <a:t>Provider interface (ProviderInterface)</a:t>
            </a:r>
            <a:br>
              <a:rPr lang="de-DE" sz="1100" dirty="0">
                <a:solidFill>
                  <a:schemeClr val="accent1"/>
                </a:solidFill>
              </a:rPr>
            </a:br>
            <a:r>
              <a:rPr lang="de-DE" sz="1100" dirty="0">
                <a:solidFill>
                  <a:schemeClr val="accent1"/>
                </a:solidFill>
              </a:rPr>
              <a:t>(provider ops = all client ops + explicit namespace and implicit server)</a:t>
            </a:r>
          </a:p>
          <a:p>
            <a:pPr algn="ctr"/>
            <a:r>
              <a:rPr lang="de-DE" sz="1100" dirty="0">
                <a:solidFill>
                  <a:schemeClr val="accent1"/>
                </a:solidFill>
              </a:rPr>
              <a:t>Includes upcalls from provider</a:t>
            </a:r>
          </a:p>
        </p:txBody>
      </p:sp>
      <p:sp>
        <p:nvSpPr>
          <p:cNvPr id="28" name="Speech Bubble: Rectangle with Corners Rounded 27">
            <a:extLst>
              <a:ext uri="{FF2B5EF4-FFF2-40B4-BE49-F238E27FC236}">
                <a16:creationId xmlns:a16="http://schemas.microsoft.com/office/drawing/2014/main" xmlns="" id="{0534F57F-09B7-4F02-A356-C544E91D9755}"/>
              </a:ext>
            </a:extLst>
          </p:cNvPr>
          <p:cNvSpPr/>
          <p:nvPr/>
        </p:nvSpPr>
        <p:spPr>
          <a:xfrm>
            <a:off x="7956860" y="4925157"/>
            <a:ext cx="3962411" cy="674711"/>
          </a:xfrm>
          <a:prstGeom prst="wedgeRoundRectCallout">
            <a:avLst>
              <a:gd name="adj1" fmla="val -59548"/>
              <a:gd name="adj2" fmla="val -87106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100" dirty="0">
                <a:solidFill>
                  <a:schemeClr val="tx1"/>
                </a:solidFill>
              </a:rPr>
              <a:t>Repository interface (RepositoryInterface)</a:t>
            </a:r>
            <a:br>
              <a:rPr lang="de-DE" sz="1100" dirty="0">
                <a:solidFill>
                  <a:schemeClr val="tx1"/>
                </a:solidFill>
              </a:rPr>
            </a:br>
            <a:r>
              <a:rPr lang="de-DE" sz="1100" dirty="0">
                <a:solidFill>
                  <a:schemeClr val="tx1"/>
                </a:solidFill>
              </a:rPr>
              <a:t>(repository ops = subset of client ops with subset of params) 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xmlns="" id="{EE57FDCB-154D-4A08-B115-55E2305126F1}"/>
              </a:ext>
            </a:extLst>
          </p:cNvPr>
          <p:cNvCxnSpPr/>
          <p:nvPr/>
        </p:nvCxnSpPr>
        <p:spPr>
          <a:xfrm flipV="1">
            <a:off x="1667802" y="4701059"/>
            <a:ext cx="5902864" cy="8978"/>
          </a:xfrm>
          <a:prstGeom prst="line">
            <a:avLst/>
          </a:prstGeom>
          <a:ln w="2857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Speech Bubble: Rectangle with Corners Rounded 30">
            <a:extLst>
              <a:ext uri="{FF2B5EF4-FFF2-40B4-BE49-F238E27FC236}">
                <a16:creationId xmlns:a16="http://schemas.microsoft.com/office/drawing/2014/main" xmlns="" id="{42B5020E-4A29-45AC-8989-7D4AE4CF4FC8}"/>
              </a:ext>
            </a:extLst>
          </p:cNvPr>
          <p:cNvSpPr/>
          <p:nvPr/>
        </p:nvSpPr>
        <p:spPr>
          <a:xfrm>
            <a:off x="81084" y="928633"/>
            <a:ext cx="4287805" cy="1635529"/>
          </a:xfrm>
          <a:prstGeom prst="wedgeRoundRectCallout">
            <a:avLst>
              <a:gd name="adj1" fmla="val 70328"/>
              <a:gd name="adj2" fmla="val 3471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100" dirty="0">
                <a:solidFill>
                  <a:schemeClr val="tx1"/>
                </a:solidFill>
              </a:rPr>
              <a:t>Two pieces of info creates MOCKCIMOM: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100" dirty="0">
                <a:solidFill>
                  <a:schemeClr val="tx1"/>
                </a:solidFill>
              </a:rPr>
              <a:t>Defines Repo type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100" dirty="0">
                <a:solidFill>
                  <a:schemeClr val="tx1"/>
                </a:solidFill>
              </a:rPr>
              <a:t>Provider registration definitions: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100" dirty="0">
                <a:solidFill>
                  <a:schemeClr val="tx1"/>
                </a:solidFill>
              </a:rPr>
              <a:t>Need name to definition mechanism for </a:t>
            </a:r>
            <a:r>
              <a:rPr lang="en-US" sz="1100" dirty="0" err="1">
                <a:solidFill>
                  <a:schemeClr val="tx1"/>
                </a:solidFill>
              </a:rPr>
              <a:t>iding</a:t>
            </a:r>
            <a:r>
              <a:rPr lang="en-US" sz="1100" dirty="0">
                <a:solidFill>
                  <a:schemeClr val="tx1"/>
                </a:solidFill>
              </a:rPr>
              <a:t> </a:t>
            </a:r>
            <a:r>
              <a:rPr lang="en-US" sz="1100" dirty="0" err="1">
                <a:solidFill>
                  <a:schemeClr val="tx1"/>
                </a:solidFill>
              </a:rPr>
              <a:t>mockcimom</a:t>
            </a:r>
            <a:r>
              <a:rPr lang="en-US" sz="1100" dirty="0">
                <a:solidFill>
                  <a:schemeClr val="tx1"/>
                </a:solidFill>
              </a:rPr>
              <a:t>.</a:t>
            </a:r>
          </a:p>
          <a:p>
            <a:r>
              <a:rPr lang="en-US" sz="1100" dirty="0">
                <a:solidFill>
                  <a:schemeClr val="tx1"/>
                </a:solidFill>
              </a:rPr>
              <a:t>Once created it is used to: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100" dirty="0" err="1">
                <a:solidFill>
                  <a:schemeClr val="tx1"/>
                </a:solidFill>
              </a:rPr>
              <a:t>WBEMConnection</a:t>
            </a:r>
            <a:r>
              <a:rPr lang="en-US" sz="1100" dirty="0">
                <a:solidFill>
                  <a:schemeClr val="tx1"/>
                </a:solidFill>
              </a:rPr>
              <a:t> to load data into MOCKCIMOM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100" dirty="0" err="1">
                <a:solidFill>
                  <a:schemeClr val="tx1"/>
                </a:solidFill>
              </a:rPr>
              <a:t>MOFCompiler</a:t>
            </a:r>
            <a:r>
              <a:rPr lang="en-US" sz="1100" dirty="0">
                <a:solidFill>
                  <a:schemeClr val="tx1"/>
                </a:solidFill>
              </a:rPr>
              <a:t> to load (specify </a:t>
            </a:r>
            <a:r>
              <a:rPr lang="en-US" sz="1100" dirty="0" err="1">
                <a:solidFill>
                  <a:schemeClr val="tx1"/>
                </a:solidFill>
              </a:rPr>
              <a:t>mockurl</a:t>
            </a:r>
            <a:endParaRPr lang="en-US" sz="1100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100" dirty="0">
                <a:solidFill>
                  <a:schemeClr val="tx1"/>
                </a:solidFill>
              </a:rPr>
              <a:t>Think in process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sz="1100" dirty="0">
                <a:solidFill>
                  <a:schemeClr val="tx1"/>
                </a:solidFill>
              </a:rPr>
              <a:t>How to do compiler as std part of struct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en-US" sz="1100" dirty="0">
              <a:solidFill>
                <a:schemeClr val="tx1"/>
              </a:solidFill>
            </a:endParaRPr>
          </a:p>
        </p:txBody>
      </p: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xmlns="" id="{51060FD2-7258-4116-A32B-4BA9024FC579}"/>
              </a:ext>
            </a:extLst>
          </p:cNvPr>
          <p:cNvCxnSpPr/>
          <p:nvPr/>
        </p:nvCxnSpPr>
        <p:spPr>
          <a:xfrm flipH="1" flipV="1">
            <a:off x="5165766" y="1597170"/>
            <a:ext cx="1722038" cy="20946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383AF862-83BA-486F-9623-827681F3CF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672D8-65DF-499B-A842-51542A7E172D}" type="datetime1">
              <a:rPr lang="de-DE" smtClean="0"/>
              <a:t>27.05.2020</a:t>
            </a:fld>
            <a:endParaRPr lang="de-DE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ED4F01C7-19DD-4130-BBCB-D4B202850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25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200000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73BAEA8C-FAA6-BF44-AA22-9D6655B4FB0D}"/>
              </a:ext>
            </a:extLst>
          </p:cNvPr>
          <p:cNvSpPr/>
          <p:nvPr/>
        </p:nvSpPr>
        <p:spPr>
          <a:xfrm>
            <a:off x="3376680" y="633691"/>
            <a:ext cx="6004100" cy="60665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MOFCompiler</a:t>
            </a:r>
            <a:r>
              <a:rPr lang="de-DE" sz="1400" dirty="0">
                <a:solidFill>
                  <a:schemeClr val="tx1"/>
                </a:solidFill>
              </a:rPr>
              <a:t>(</a:t>
            </a:r>
            <a:r>
              <a:rPr lang="de-DE" sz="1400" dirty="0" err="1">
                <a:solidFill>
                  <a:schemeClr val="tx1"/>
                </a:solidFill>
              </a:rPr>
              <a:t>conn</a:t>
            </a:r>
            <a:r>
              <a:rPr lang="de-DE" sz="1400" dirty="0">
                <a:solidFill>
                  <a:schemeClr val="tx1"/>
                </a:solidFill>
              </a:rPr>
              <a:t>, </a:t>
            </a:r>
            <a:r>
              <a:rPr lang="de-DE" sz="1400" dirty="0" err="1">
                <a:solidFill>
                  <a:schemeClr val="tx1"/>
                </a:solidFill>
              </a:rPr>
              <a:t>input</a:t>
            </a:r>
            <a:r>
              <a:rPr lang="de-DE" sz="1400" dirty="0">
                <a:solidFill>
                  <a:schemeClr val="tx1"/>
                </a:solidFill>
              </a:rPr>
              <a:t>, </a:t>
            </a:r>
            <a:r>
              <a:rPr lang="de-DE" sz="1400" dirty="0" err="1">
                <a:solidFill>
                  <a:schemeClr val="tx1"/>
                </a:solidFill>
              </a:rPr>
              <a:t>schema</a:t>
            </a:r>
            <a:r>
              <a:rPr lang="de-DE" sz="1400" dirty="0">
                <a:solidFill>
                  <a:schemeClr val="tx1"/>
                </a:solidFill>
              </a:rPr>
              <a:t>, </a:t>
            </a:r>
            <a:r>
              <a:rPr lang="de-DE" sz="1400" dirty="0" err="1">
                <a:solidFill>
                  <a:schemeClr val="tx1"/>
                </a:solidFill>
              </a:rPr>
              <a:t>dry_run</a:t>
            </a:r>
            <a:r>
              <a:rPr lang="de-DE" sz="1400" dirty="0">
                <a:solidFill>
                  <a:schemeClr val="tx1"/>
                </a:solidFill>
              </a:rPr>
              <a:t>, </a:t>
            </a:r>
            <a:r>
              <a:rPr lang="de-DE" sz="1400" dirty="0" err="1">
                <a:solidFill>
                  <a:schemeClr val="tx1"/>
                </a:solidFill>
              </a:rPr>
              <a:t>delete</a:t>
            </a:r>
            <a:r>
              <a:rPr lang="de-DE" sz="1400" dirty="0">
                <a:solidFill>
                  <a:schemeClr val="tx1"/>
                </a:solidFill>
              </a:rPr>
              <a:t>)</a:t>
            </a:r>
            <a:br>
              <a:rPr lang="de-DE" sz="1400" dirty="0">
                <a:solidFill>
                  <a:schemeClr val="tx1"/>
                </a:solidFill>
              </a:rPr>
            </a:br>
            <a:r>
              <a:rPr lang="de-DE" sz="1400" dirty="0" err="1">
                <a:solidFill>
                  <a:schemeClr val="tx1"/>
                </a:solidFill>
              </a:rPr>
              <a:t>Compiles</a:t>
            </a:r>
            <a:r>
              <a:rPr lang="de-DE" sz="1400" dirty="0">
                <a:solidFill>
                  <a:schemeClr val="tx1"/>
                </a:solidFill>
              </a:rPr>
              <a:t> MOF </a:t>
            </a:r>
            <a:r>
              <a:rPr lang="de-DE" sz="1400" dirty="0" err="1">
                <a:solidFill>
                  <a:schemeClr val="tx1"/>
                </a:solidFill>
              </a:rPr>
              <a:t>to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conn</a:t>
            </a:r>
            <a:r>
              <a:rPr lang="de-DE" sz="1400" dirty="0">
                <a:solidFill>
                  <a:schemeClr val="tx1"/>
                </a:solidFill>
              </a:rPr>
              <a:t>, </a:t>
            </a:r>
            <a:r>
              <a:rPr lang="de-DE" sz="1400" dirty="0" err="1">
                <a:solidFill>
                  <a:schemeClr val="tx1"/>
                </a:solidFill>
              </a:rPr>
              <a:t>handles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dependencies</a:t>
            </a:r>
            <a:r>
              <a:rPr lang="de-DE" sz="1400" dirty="0">
                <a:solidFill>
                  <a:schemeClr val="tx1"/>
                </a:solidFill>
              </a:rPr>
              <a:t>, </a:t>
            </a:r>
            <a:r>
              <a:rPr lang="de-DE" sz="1400" dirty="0" err="1">
                <a:solidFill>
                  <a:schemeClr val="tx1"/>
                </a:solidFill>
              </a:rPr>
              <a:t>performs</a:t>
            </a:r>
            <a:r>
              <a:rPr lang="de-DE" sz="1400" dirty="0">
                <a:solidFill>
                  <a:schemeClr val="tx1"/>
                </a:solidFill>
              </a:rPr>
              <a:t> WBEM </a:t>
            </a:r>
            <a:r>
              <a:rPr lang="de-DE" sz="1400" dirty="0" err="1">
                <a:solidFill>
                  <a:schemeClr val="tx1"/>
                </a:solidFill>
              </a:rPr>
              <a:t>operations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CB021D7A-F124-374A-9F9D-19D947DF5627}"/>
              </a:ext>
            </a:extLst>
          </p:cNvPr>
          <p:cNvSpPr/>
          <p:nvPr/>
        </p:nvSpPr>
        <p:spPr>
          <a:xfrm>
            <a:off x="2088062" y="4709673"/>
            <a:ext cx="4122041" cy="75094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FakedWBEMConnection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xmlns="" id="{14E44039-9867-0340-94E2-0316C60EE38A}"/>
              </a:ext>
            </a:extLst>
          </p:cNvPr>
          <p:cNvSpPr/>
          <p:nvPr/>
        </p:nvSpPr>
        <p:spPr>
          <a:xfrm>
            <a:off x="7166221" y="4709673"/>
            <a:ext cx="3395885" cy="75620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WBEMConnection</a:t>
            </a:r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8345DD3B-9097-0449-B9D8-7B90CD693D86}"/>
              </a:ext>
            </a:extLst>
          </p:cNvPr>
          <p:cNvSpPr txBox="1"/>
          <p:nvPr/>
        </p:nvSpPr>
        <p:spPr>
          <a:xfrm>
            <a:off x="309985" y="202917"/>
            <a:ext cx="23171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/>
              <a:t>Discussion</a:t>
            </a:r>
            <a:r>
              <a:rPr lang="de-DE" dirty="0"/>
              <a:t> 3 May 2020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005C404F-24C5-4F84-AAE8-BDDE7ADC3A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1089224" y="6421315"/>
            <a:ext cx="845322" cy="365125"/>
          </a:xfrm>
        </p:spPr>
        <p:txBody>
          <a:bodyPr/>
          <a:lstStyle/>
          <a:p>
            <a:fld id="{266A34EE-793E-EA45-A2C1-765A5FA2B1F8}" type="slidenum">
              <a:rPr lang="de-DE" smtClean="0"/>
              <a:t>3</a:t>
            </a:fld>
            <a:endParaRPr lang="de-DE" dirty="0"/>
          </a:p>
        </p:txBody>
      </p:sp>
      <p:cxnSp>
        <p:nvCxnSpPr>
          <p:cNvPr id="88" name="Straight Arrow Connector 87">
            <a:extLst>
              <a:ext uri="{FF2B5EF4-FFF2-40B4-BE49-F238E27FC236}">
                <a16:creationId xmlns:a16="http://schemas.microsoft.com/office/drawing/2014/main" xmlns="" id="{58FB09D7-6E6D-FA47-BCC1-CBD5DA5F09B0}"/>
              </a:ext>
            </a:extLst>
          </p:cNvPr>
          <p:cNvCxnSpPr>
            <a:cxnSpLocks/>
          </p:cNvCxnSpPr>
          <p:nvPr/>
        </p:nvCxnSpPr>
        <p:spPr>
          <a:xfrm>
            <a:off x="7538484" y="2384918"/>
            <a:ext cx="0" cy="766545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tangle 90">
            <a:extLst>
              <a:ext uri="{FF2B5EF4-FFF2-40B4-BE49-F238E27FC236}">
                <a16:creationId xmlns:a16="http://schemas.microsoft.com/office/drawing/2014/main" xmlns="" id="{CCF3BBF2-D6AA-7D4F-A405-5BD77CB20867}"/>
              </a:ext>
            </a:extLst>
          </p:cNvPr>
          <p:cNvSpPr/>
          <p:nvPr/>
        </p:nvSpPr>
        <p:spPr>
          <a:xfrm>
            <a:off x="5418293" y="122925"/>
            <a:ext cx="1932038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mof_compile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92" name="Straight Arrow Connector 91">
            <a:extLst>
              <a:ext uri="{FF2B5EF4-FFF2-40B4-BE49-F238E27FC236}">
                <a16:creationId xmlns:a16="http://schemas.microsoft.com/office/drawing/2014/main" xmlns="" id="{ADB56521-84F7-A348-9FD5-C0F154EBB607}"/>
              </a:ext>
            </a:extLst>
          </p:cNvPr>
          <p:cNvCxnSpPr>
            <a:cxnSpLocks/>
            <a:stCxn id="91" idx="2"/>
            <a:endCxn id="11" idx="0"/>
          </p:cNvCxnSpPr>
          <p:nvPr/>
        </p:nvCxnSpPr>
        <p:spPr>
          <a:xfrm flipH="1">
            <a:off x="6378730" y="492257"/>
            <a:ext cx="5582" cy="141434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9" name="Straight Arrow Connector 178">
            <a:extLst>
              <a:ext uri="{FF2B5EF4-FFF2-40B4-BE49-F238E27FC236}">
                <a16:creationId xmlns:a16="http://schemas.microsoft.com/office/drawing/2014/main" xmlns="" id="{5076A7BF-B6CF-E14F-B614-D3C8B240309D}"/>
              </a:ext>
            </a:extLst>
          </p:cNvPr>
          <p:cNvCxnSpPr>
            <a:cxnSpLocks/>
            <a:stCxn id="12" idx="3"/>
            <a:endCxn id="14" idx="1"/>
          </p:cNvCxnSpPr>
          <p:nvPr/>
        </p:nvCxnSpPr>
        <p:spPr>
          <a:xfrm>
            <a:off x="6210103" y="5085146"/>
            <a:ext cx="956118" cy="2628"/>
          </a:xfrm>
          <a:prstGeom prst="straightConnector1">
            <a:avLst/>
          </a:prstGeom>
          <a:ln w="31750">
            <a:solidFill>
              <a:schemeClr val="tx1"/>
            </a:solidFill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3E83F7B1-EB53-9446-B1B1-0BED892F9DC6}"/>
              </a:ext>
            </a:extLst>
          </p:cNvPr>
          <p:cNvSpPr/>
          <p:nvPr/>
        </p:nvSpPr>
        <p:spPr>
          <a:xfrm>
            <a:off x="1495021" y="4499574"/>
            <a:ext cx="5233514" cy="2155509"/>
          </a:xfrm>
          <a:prstGeom prst="rect">
            <a:avLst/>
          </a:prstGeom>
          <a:noFill/>
          <a:ln w="19050"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r"/>
            <a:r>
              <a:rPr lang="aa-ET" dirty="0">
                <a:solidFill>
                  <a:schemeClr val="tx1"/>
                </a:solidFill>
              </a:rPr>
              <a:t>pywbem_mock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xmlns="" id="{60DA9E69-2A58-3F43-B0F2-DCB1C9332DFB}"/>
              </a:ext>
            </a:extLst>
          </p:cNvPr>
          <p:cNvSpPr/>
          <p:nvPr/>
        </p:nvSpPr>
        <p:spPr>
          <a:xfrm>
            <a:off x="6879247" y="4499511"/>
            <a:ext cx="3954844" cy="2155510"/>
          </a:xfrm>
          <a:prstGeom prst="rect">
            <a:avLst/>
          </a:prstGeom>
          <a:noFill/>
          <a:ln w="19050"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r"/>
            <a:r>
              <a:rPr lang="aa-ET" dirty="0">
                <a:solidFill>
                  <a:schemeClr val="tx1"/>
                </a:solidFill>
              </a:rPr>
              <a:t>pywbem</a:t>
            </a:r>
          </a:p>
        </p:txBody>
      </p:sp>
      <p:cxnSp>
        <p:nvCxnSpPr>
          <p:cNvPr id="94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2" idx="2"/>
            <a:endCxn id="15" idx="1"/>
          </p:cNvCxnSpPr>
          <p:nvPr/>
        </p:nvCxnSpPr>
        <p:spPr>
          <a:xfrm flipH="1">
            <a:off x="2963133" y="5460619"/>
            <a:ext cx="1185950" cy="367008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Can 14">
            <a:extLst>
              <a:ext uri="{FF2B5EF4-FFF2-40B4-BE49-F238E27FC236}">
                <a16:creationId xmlns:a16="http://schemas.microsoft.com/office/drawing/2014/main" xmlns="" id="{BBBD8D8C-58C9-1E47-927C-C8A209395C71}"/>
              </a:ext>
            </a:extLst>
          </p:cNvPr>
          <p:cNvSpPr/>
          <p:nvPr/>
        </p:nvSpPr>
        <p:spPr>
          <a:xfrm>
            <a:off x="2088062" y="5827627"/>
            <a:ext cx="1750142" cy="750946"/>
          </a:xfrm>
          <a:prstGeom prst="ca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a-ET" sz="1600" dirty="0"/>
              <a:t>InMemory</a:t>
            </a:r>
            <a:br>
              <a:rPr lang="aa-ET" sz="1600" dirty="0"/>
            </a:br>
            <a:r>
              <a:rPr lang="aa-ET" sz="1600" dirty="0"/>
              <a:t>Repository</a:t>
            </a: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xmlns="" id="{0A06DE79-BC77-214F-A865-CACA0C7FF622}"/>
              </a:ext>
            </a:extLst>
          </p:cNvPr>
          <p:cNvCxnSpPr>
            <a:cxnSpLocks/>
            <a:stCxn id="14" idx="2"/>
          </p:cNvCxnSpPr>
          <p:nvPr/>
        </p:nvCxnSpPr>
        <p:spPr>
          <a:xfrm flipH="1">
            <a:off x="8856669" y="5465875"/>
            <a:ext cx="7495" cy="1112698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F302B0C1-C655-434C-88D1-2ADF3DB16067}"/>
              </a:ext>
            </a:extLst>
          </p:cNvPr>
          <p:cNvSpPr txBox="1"/>
          <p:nvPr/>
        </p:nvSpPr>
        <p:spPr>
          <a:xfrm>
            <a:off x="8856669" y="5945339"/>
            <a:ext cx="94929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aa-ET" sz="1600" dirty="0"/>
              <a:t>CIM-XML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xmlns="" id="{B8D33440-575C-754E-B8E8-FDAC3A3C77F9}"/>
              </a:ext>
            </a:extLst>
          </p:cNvPr>
          <p:cNvSpPr/>
          <p:nvPr/>
        </p:nvSpPr>
        <p:spPr>
          <a:xfrm>
            <a:off x="2962656" y="3141120"/>
            <a:ext cx="6843312" cy="102006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RollbackWBEMConnection</a:t>
            </a:r>
            <a:r>
              <a:rPr lang="de-DE" sz="1400" dirty="0">
                <a:solidFill>
                  <a:schemeClr val="tx1"/>
                </a:solidFill>
              </a:rPr>
              <a:t>(</a:t>
            </a:r>
            <a:r>
              <a:rPr lang="de-DE" sz="1400" dirty="0" err="1">
                <a:solidFill>
                  <a:schemeClr val="tx1"/>
                </a:solidFill>
              </a:rPr>
              <a:t>conn</a:t>
            </a:r>
            <a:r>
              <a:rPr lang="de-DE" sz="1400" dirty="0">
                <a:solidFill>
                  <a:schemeClr val="tx1"/>
                </a:solidFill>
              </a:rPr>
              <a:t>)</a:t>
            </a:r>
            <a:br>
              <a:rPr lang="de-DE" sz="1400" dirty="0">
                <a:solidFill>
                  <a:schemeClr val="tx1"/>
                </a:solidFill>
              </a:rPr>
            </a:br>
            <a:r>
              <a:rPr lang="de-DE" sz="1400" dirty="0" err="1">
                <a:solidFill>
                  <a:schemeClr val="tx1"/>
                </a:solidFill>
              </a:rPr>
              <a:t>has</a:t>
            </a:r>
            <a:r>
              <a:rPr lang="de-DE" sz="1400" dirty="0">
                <a:solidFill>
                  <a:schemeClr val="tx1"/>
                </a:solidFill>
              </a:rPr>
              <a:t> in-memory </a:t>
            </a:r>
            <a:r>
              <a:rPr lang="de-DE" sz="1400" dirty="0" err="1">
                <a:solidFill>
                  <a:schemeClr val="tx1"/>
                </a:solidFill>
              </a:rPr>
              <a:t>operation</a:t>
            </a:r>
            <a:r>
              <a:rPr lang="de-DE" sz="1400" dirty="0">
                <a:solidFill>
                  <a:schemeClr val="tx1"/>
                </a:solidFill>
              </a:rPr>
              <a:t> log </a:t>
            </a:r>
            <a:r>
              <a:rPr lang="de-DE" sz="1400" dirty="0" err="1">
                <a:solidFill>
                  <a:schemeClr val="tx1"/>
                </a:solidFill>
              </a:rPr>
              <a:t>used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for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rollback</a:t>
            </a:r>
            <a:r>
              <a:rPr lang="de-DE" sz="1400" dirty="0">
                <a:solidFill>
                  <a:schemeClr val="tx1"/>
                </a:solidFill>
              </a:rPr>
              <a:t>, </a:t>
            </a:r>
            <a:r>
              <a:rPr lang="de-DE" sz="1400" dirty="0" err="1">
                <a:solidFill>
                  <a:schemeClr val="tx1"/>
                </a:solidFill>
              </a:rPr>
              <a:t>requires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connection</a:t>
            </a:r>
            <a:r>
              <a:rPr lang="de-DE" sz="1400" dirty="0">
                <a:solidFill>
                  <a:schemeClr val="tx1"/>
                </a:solidFill>
              </a:rPr>
              <a:t> (</a:t>
            </a:r>
            <a:r>
              <a:rPr lang="de-DE" sz="1400" dirty="0" err="1">
                <a:solidFill>
                  <a:schemeClr val="tx1"/>
                </a:solidFill>
              </a:rPr>
              <a:t>used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as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target&amp;lookup</a:t>
            </a:r>
            <a:r>
              <a:rPr lang="de-DE" sz="1400" dirty="0">
                <a:solidFill>
                  <a:schemeClr val="tx1"/>
                </a:solidFill>
              </a:rPr>
              <a:t>), </a:t>
            </a:r>
            <a:r>
              <a:rPr lang="de-DE" sz="1400" dirty="0" err="1">
                <a:solidFill>
                  <a:schemeClr val="tx1"/>
                </a:solidFill>
              </a:rPr>
              <a:t>supports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only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subset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of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operations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used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for</a:t>
            </a:r>
            <a:r>
              <a:rPr lang="de-DE" sz="1400" dirty="0">
                <a:solidFill>
                  <a:schemeClr val="tx1"/>
                </a:solidFill>
              </a:rPr>
              <a:t> MOF </a:t>
            </a:r>
            <a:r>
              <a:rPr lang="de-DE" sz="1400" dirty="0" err="1">
                <a:solidFill>
                  <a:schemeClr val="tx1"/>
                </a:solidFill>
              </a:rPr>
              <a:t>compile</a:t>
            </a:r>
            <a:r>
              <a:rPr lang="de-DE" sz="1400" dirty="0">
                <a:solidFill>
                  <a:schemeClr val="tx1"/>
                </a:solidFill>
              </a:rPr>
              <a:t> (but </a:t>
            </a:r>
            <a:r>
              <a:rPr lang="de-DE" sz="1400" dirty="0" err="1">
                <a:solidFill>
                  <a:schemeClr val="tx1"/>
                </a:solidFill>
              </a:rPr>
              <a:t>could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be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extended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for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general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use</a:t>
            </a:r>
            <a:r>
              <a:rPr lang="de-DE" sz="1400" dirty="0">
                <a:solidFill>
                  <a:schemeClr val="tx1"/>
                </a:solidFill>
              </a:rPr>
              <a:t>)</a:t>
            </a:r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74" name="Can 73">
            <a:extLst>
              <a:ext uri="{FF2B5EF4-FFF2-40B4-BE49-F238E27FC236}">
                <a16:creationId xmlns:a16="http://schemas.microsoft.com/office/drawing/2014/main" xmlns="" id="{E9203597-E3FD-4D4F-8724-064E33558226}"/>
              </a:ext>
            </a:extLst>
          </p:cNvPr>
          <p:cNvSpPr/>
          <p:nvPr/>
        </p:nvSpPr>
        <p:spPr>
          <a:xfrm>
            <a:off x="10235380" y="3447246"/>
            <a:ext cx="1473781" cy="831644"/>
          </a:xfrm>
          <a:prstGeom prst="ca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a-ET" sz="1600" dirty="0"/>
              <a:t>InMemory</a:t>
            </a:r>
            <a:br>
              <a:rPr lang="aa-ET" sz="1600" dirty="0"/>
            </a:br>
            <a:r>
              <a:rPr lang="aa-ET" sz="1600" dirty="0"/>
              <a:t>OperationLog</a:t>
            </a:r>
          </a:p>
        </p:txBody>
      </p:sp>
      <p:cxnSp>
        <p:nvCxnSpPr>
          <p:cNvPr id="75" name="Straight Arrow Connector 74">
            <a:extLst>
              <a:ext uri="{FF2B5EF4-FFF2-40B4-BE49-F238E27FC236}">
                <a16:creationId xmlns:a16="http://schemas.microsoft.com/office/drawing/2014/main" xmlns="" id="{D7103181-4E18-5947-B064-C72D231D9B0F}"/>
              </a:ext>
            </a:extLst>
          </p:cNvPr>
          <p:cNvCxnSpPr>
            <a:cxnSpLocks/>
            <a:stCxn id="61" idx="3"/>
            <a:endCxn id="74" idx="2"/>
          </p:cNvCxnSpPr>
          <p:nvPr/>
        </p:nvCxnSpPr>
        <p:spPr>
          <a:xfrm>
            <a:off x="9805968" y="3651152"/>
            <a:ext cx="429412" cy="211916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Straight Arrow Connector 92">
            <a:extLst>
              <a:ext uri="{FF2B5EF4-FFF2-40B4-BE49-F238E27FC236}">
                <a16:creationId xmlns:a16="http://schemas.microsoft.com/office/drawing/2014/main" xmlns="" id="{66B7DB95-27BE-5241-B012-D69491F6FA5B}"/>
              </a:ext>
            </a:extLst>
          </p:cNvPr>
          <p:cNvCxnSpPr>
            <a:cxnSpLocks/>
            <a:stCxn id="61" idx="2"/>
            <a:endCxn id="12" idx="0"/>
          </p:cNvCxnSpPr>
          <p:nvPr/>
        </p:nvCxnSpPr>
        <p:spPr>
          <a:xfrm flipH="1">
            <a:off x="4149083" y="4161184"/>
            <a:ext cx="2235229" cy="548489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Arrow Connector 95">
            <a:extLst>
              <a:ext uri="{FF2B5EF4-FFF2-40B4-BE49-F238E27FC236}">
                <a16:creationId xmlns:a16="http://schemas.microsoft.com/office/drawing/2014/main" xmlns="" id="{BBD2B11F-3D28-5D4A-BE62-B62BD34C9B75}"/>
              </a:ext>
            </a:extLst>
          </p:cNvPr>
          <p:cNvCxnSpPr>
            <a:cxnSpLocks/>
            <a:stCxn id="61" idx="2"/>
            <a:endCxn id="14" idx="0"/>
          </p:cNvCxnSpPr>
          <p:nvPr/>
        </p:nvCxnSpPr>
        <p:spPr>
          <a:xfrm>
            <a:off x="6384312" y="4161184"/>
            <a:ext cx="2479852" cy="548489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TextBox 98">
            <a:extLst>
              <a:ext uri="{FF2B5EF4-FFF2-40B4-BE49-F238E27FC236}">
                <a16:creationId xmlns:a16="http://schemas.microsoft.com/office/drawing/2014/main" xmlns="" id="{1B5EE4E0-3FE0-1449-8F4D-00A8EB5ABB21}"/>
              </a:ext>
            </a:extLst>
          </p:cNvPr>
          <p:cNvSpPr txBox="1"/>
          <p:nvPr/>
        </p:nvSpPr>
        <p:spPr>
          <a:xfrm>
            <a:off x="6138408" y="4157138"/>
            <a:ext cx="54226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aa-ET" sz="1400" dirty="0"/>
              <a:t>conn</a:t>
            </a:r>
          </a:p>
        </p:txBody>
      </p:sp>
      <p:sp>
        <p:nvSpPr>
          <p:cNvPr id="110" name="Speech Bubble: Rectangle with Corners Rounded 22">
            <a:extLst>
              <a:ext uri="{FF2B5EF4-FFF2-40B4-BE49-F238E27FC236}">
                <a16:creationId xmlns:a16="http://schemas.microsoft.com/office/drawing/2014/main" xmlns="" id="{A12E8FE2-E08E-3443-884C-0ADB0F329AA4}"/>
              </a:ext>
            </a:extLst>
          </p:cNvPr>
          <p:cNvSpPr/>
          <p:nvPr/>
        </p:nvSpPr>
        <p:spPr>
          <a:xfrm>
            <a:off x="58041" y="3062519"/>
            <a:ext cx="2698890" cy="1320907"/>
          </a:xfrm>
          <a:prstGeom prst="wedgeRoundRectCallout">
            <a:avLst>
              <a:gd name="adj1" fmla="val 49354"/>
              <a:gd name="adj2" fmla="val -17316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Former </a:t>
            </a:r>
            <a:r>
              <a:rPr lang="en-US" sz="1200" dirty="0" err="1">
                <a:solidFill>
                  <a:schemeClr val="tx1"/>
                </a:solidFill>
              </a:rPr>
              <a:t>MOFWBEMConnection</a:t>
            </a:r>
            <a:r>
              <a:rPr lang="en-US" sz="1200" dirty="0">
                <a:solidFill>
                  <a:schemeClr val="tx1"/>
                </a:solidFill>
              </a:rPr>
              <a:t>:</a:t>
            </a:r>
            <a:br>
              <a:rPr lang="en-US" sz="1200" dirty="0">
                <a:solidFill>
                  <a:schemeClr val="tx1"/>
                </a:solidFill>
              </a:rPr>
            </a:br>
            <a:r>
              <a:rPr lang="en-US" sz="1200" dirty="0">
                <a:solidFill>
                  <a:schemeClr val="tx1"/>
                </a:solidFill>
              </a:rPr>
              <a:t> * rollback support now in </a:t>
            </a:r>
            <a:r>
              <a:rPr lang="en-US" sz="1200" dirty="0" err="1">
                <a:solidFill>
                  <a:schemeClr val="tx1"/>
                </a:solidFill>
              </a:rPr>
              <a:t>RollbackWBEMConnection</a:t>
            </a:r>
            <a:r>
              <a:rPr lang="en-US" sz="1200" dirty="0">
                <a:solidFill>
                  <a:schemeClr val="tx1"/>
                </a:solidFill>
              </a:rPr>
              <a:t>,</a:t>
            </a:r>
            <a:br>
              <a:rPr lang="en-US" sz="1200" dirty="0">
                <a:solidFill>
                  <a:schemeClr val="tx1"/>
                </a:solidFill>
              </a:rPr>
            </a:br>
            <a:r>
              <a:rPr lang="en-US" sz="1200" dirty="0">
                <a:solidFill>
                  <a:schemeClr val="tx1"/>
                </a:solidFill>
              </a:rPr>
              <a:t> * dependency handling now in </a:t>
            </a:r>
            <a:r>
              <a:rPr lang="en-US" sz="1200" dirty="0" err="1">
                <a:solidFill>
                  <a:schemeClr val="tx1"/>
                </a:solidFill>
              </a:rPr>
              <a:t>MOFCompiler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11" name="Speech Bubble: Rectangle with Corners Rounded 22">
            <a:extLst>
              <a:ext uri="{FF2B5EF4-FFF2-40B4-BE49-F238E27FC236}">
                <a16:creationId xmlns:a16="http://schemas.microsoft.com/office/drawing/2014/main" xmlns="" id="{61819657-DBC4-9D49-BA97-592370B96CC2}"/>
              </a:ext>
            </a:extLst>
          </p:cNvPr>
          <p:cNvSpPr/>
          <p:nvPr/>
        </p:nvSpPr>
        <p:spPr>
          <a:xfrm>
            <a:off x="142540" y="849741"/>
            <a:ext cx="2704961" cy="875765"/>
          </a:xfrm>
          <a:prstGeom prst="wedgeRoundRectCallout">
            <a:avLst>
              <a:gd name="adj1" fmla="val 26441"/>
              <a:gd name="adj2" fmla="val 48709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Dropped:</a:t>
            </a:r>
            <a:br>
              <a:rPr lang="en-US" sz="1200" dirty="0">
                <a:solidFill>
                  <a:schemeClr val="tx1"/>
                </a:solidFill>
              </a:rPr>
            </a:br>
            <a:r>
              <a:rPr lang="en-US" sz="1200" dirty="0">
                <a:solidFill>
                  <a:schemeClr val="tx1"/>
                </a:solidFill>
              </a:rPr>
              <a:t> * _</a:t>
            </a:r>
            <a:r>
              <a:rPr lang="en-US" sz="1200" dirty="0" err="1">
                <a:solidFill>
                  <a:schemeClr val="tx1"/>
                </a:solidFill>
              </a:rPr>
              <a:t>MockMOFWBEMConnection</a:t>
            </a:r>
            <a:r>
              <a:rPr lang="en-US" sz="1200" dirty="0">
                <a:solidFill>
                  <a:schemeClr val="tx1"/>
                </a:solidFill>
              </a:rPr>
              <a:t/>
            </a:r>
            <a:br>
              <a:rPr lang="en-US" sz="1200" dirty="0">
                <a:solidFill>
                  <a:schemeClr val="tx1"/>
                </a:solidFill>
              </a:rPr>
            </a:br>
            <a:r>
              <a:rPr lang="en-US" sz="1200" dirty="0">
                <a:solidFill>
                  <a:schemeClr val="tx1"/>
                </a:solidFill>
              </a:rPr>
              <a:t> * </a:t>
            </a:r>
            <a:r>
              <a:rPr lang="en-US" sz="1200" dirty="0" err="1">
                <a:solidFill>
                  <a:schemeClr val="tx1"/>
                </a:solidFill>
              </a:rPr>
              <a:t>BaseRepositoryConnection</a:t>
            </a:r>
            <a:endParaRPr lang="en-US" sz="1200" dirty="0">
              <a:solidFill>
                <a:schemeClr val="tx1"/>
              </a:solidFill>
            </a:endParaRPr>
          </a:p>
        </p:txBody>
      </p:sp>
      <p:cxnSp>
        <p:nvCxnSpPr>
          <p:cNvPr id="126" name="Straight Arrow Connector 125">
            <a:extLst>
              <a:ext uri="{FF2B5EF4-FFF2-40B4-BE49-F238E27FC236}">
                <a16:creationId xmlns:a16="http://schemas.microsoft.com/office/drawing/2014/main" xmlns="" id="{5E61DCE4-0106-C34F-A7C3-7ADD7F26640A}"/>
              </a:ext>
            </a:extLst>
          </p:cNvPr>
          <p:cNvCxnSpPr>
            <a:cxnSpLocks/>
            <a:stCxn id="12" idx="2"/>
          </p:cNvCxnSpPr>
          <p:nvPr/>
        </p:nvCxnSpPr>
        <p:spPr>
          <a:xfrm>
            <a:off x="4149083" y="5460619"/>
            <a:ext cx="1145575" cy="484720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9" name="TextBox 128">
            <a:extLst>
              <a:ext uri="{FF2B5EF4-FFF2-40B4-BE49-F238E27FC236}">
                <a16:creationId xmlns:a16="http://schemas.microsoft.com/office/drawing/2014/main" xmlns="" id="{F3C54D9B-E7DD-1A4C-8498-E26312E67760}"/>
              </a:ext>
            </a:extLst>
          </p:cNvPr>
          <p:cNvSpPr txBox="1"/>
          <p:nvPr/>
        </p:nvSpPr>
        <p:spPr>
          <a:xfrm>
            <a:off x="4617737" y="5951416"/>
            <a:ext cx="125008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aa-ET" sz="1600" dirty="0"/>
              <a:t>Future repos</a:t>
            </a:r>
          </a:p>
        </p:txBody>
      </p:sp>
      <p:sp>
        <p:nvSpPr>
          <p:cNvPr id="27" name="Speech Bubble: Rectangle with Corners Rounded 22">
            <a:extLst>
              <a:ext uri="{FF2B5EF4-FFF2-40B4-BE49-F238E27FC236}">
                <a16:creationId xmlns:a16="http://schemas.microsoft.com/office/drawing/2014/main" xmlns="" id="{46FE1727-9922-CE42-9207-91B156494071}"/>
              </a:ext>
            </a:extLst>
          </p:cNvPr>
          <p:cNvSpPr/>
          <p:nvPr/>
        </p:nvSpPr>
        <p:spPr>
          <a:xfrm>
            <a:off x="8054888" y="2546"/>
            <a:ext cx="3931574" cy="664383"/>
          </a:xfrm>
          <a:prstGeom prst="wedgeRoundRectCallout">
            <a:avLst>
              <a:gd name="adj1" fmla="val -80586"/>
              <a:gd name="adj2" fmla="val 48458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input: MOF that must go to the target connection</a:t>
            </a:r>
            <a:br>
              <a:rPr lang="en-US" sz="1200" dirty="0">
                <a:solidFill>
                  <a:schemeClr val="tx1"/>
                </a:solidFill>
              </a:rPr>
            </a:br>
            <a:r>
              <a:rPr lang="en-US" sz="1200" dirty="0">
                <a:solidFill>
                  <a:schemeClr val="tx1"/>
                </a:solidFill>
              </a:rPr>
              <a:t>schema: MOF that is looked up for missing classes</a:t>
            </a:r>
            <a:br>
              <a:rPr lang="en-US" sz="1200" dirty="0">
                <a:solidFill>
                  <a:schemeClr val="tx1"/>
                </a:solidFill>
              </a:rPr>
            </a:br>
            <a:r>
              <a:rPr lang="en-US" sz="1200" dirty="0">
                <a:solidFill>
                  <a:schemeClr val="tx1"/>
                </a:solidFill>
              </a:rPr>
              <a:t>conn: The </a:t>
            </a:r>
            <a:r>
              <a:rPr lang="en-US" sz="1200" dirty="0" err="1">
                <a:solidFill>
                  <a:schemeClr val="tx1"/>
                </a:solidFill>
              </a:rPr>
              <a:t>target&amp;lookup</a:t>
            </a:r>
            <a:r>
              <a:rPr lang="en-US" sz="1200" dirty="0">
                <a:solidFill>
                  <a:schemeClr val="tx1"/>
                </a:solidFill>
              </a:rPr>
              <a:t> connection for the MOF</a:t>
            </a:r>
          </a:p>
        </p:txBody>
      </p:sp>
      <p:sp>
        <p:nvSpPr>
          <p:cNvPr id="28" name="Speech Bubble: Rectangle with Corners Rounded 22">
            <a:extLst>
              <a:ext uri="{FF2B5EF4-FFF2-40B4-BE49-F238E27FC236}">
                <a16:creationId xmlns:a16="http://schemas.microsoft.com/office/drawing/2014/main" xmlns="" id="{3B9E7A40-1015-6D40-8EB1-58569CB41C8A}"/>
              </a:ext>
            </a:extLst>
          </p:cNvPr>
          <p:cNvSpPr/>
          <p:nvPr/>
        </p:nvSpPr>
        <p:spPr>
          <a:xfrm>
            <a:off x="8289442" y="1190375"/>
            <a:ext cx="3697020" cy="631159"/>
          </a:xfrm>
          <a:prstGeom prst="wedgeRoundRectCallout">
            <a:avLst>
              <a:gd name="adj1" fmla="val -101506"/>
              <a:gd name="adj2" fmla="val 3942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Subset of normal WBEM operations (needed by comp).</a:t>
            </a:r>
            <a:br>
              <a:rPr lang="en-US" sz="1200" dirty="0">
                <a:solidFill>
                  <a:schemeClr val="tx1"/>
                </a:solidFill>
              </a:rPr>
            </a:br>
            <a:r>
              <a:rPr lang="en-US" sz="1200" dirty="0">
                <a:solidFill>
                  <a:schemeClr val="tx1"/>
                </a:solidFill>
              </a:rPr>
              <a:t>Regardless whether a class came from input or schema, if it needs to be added that is done via </a:t>
            </a:r>
            <a:r>
              <a:rPr lang="en-US" sz="1200" dirty="0" err="1">
                <a:solidFill>
                  <a:schemeClr val="tx1"/>
                </a:solidFill>
              </a:rPr>
              <a:t>CreateClass</a:t>
            </a:r>
            <a:endParaRPr lang="en-US" sz="1200" dirty="0">
              <a:solidFill>
                <a:schemeClr val="tx1"/>
              </a:solidFill>
            </a:endParaRPr>
          </a:p>
        </p:txBody>
      </p: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xmlns="" id="{91062820-7970-694A-A7B7-8BF2A5CB18E2}"/>
              </a:ext>
            </a:extLst>
          </p:cNvPr>
          <p:cNvCxnSpPr>
            <a:cxnSpLocks/>
          </p:cNvCxnSpPr>
          <p:nvPr/>
        </p:nvCxnSpPr>
        <p:spPr>
          <a:xfrm flipH="1">
            <a:off x="3297155" y="2372346"/>
            <a:ext cx="1065598" cy="2347956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xmlns="" id="{8F03D14E-BF04-6345-AB6A-AB416C60F3D5}"/>
              </a:ext>
            </a:extLst>
          </p:cNvPr>
          <p:cNvSpPr txBox="1"/>
          <p:nvPr/>
        </p:nvSpPr>
        <p:spPr>
          <a:xfrm>
            <a:off x="1458851" y="2341353"/>
            <a:ext cx="277729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aa-ET" sz="1200" dirty="0"/>
              <a:t>if dry_run, creates dryrun_conn:</a:t>
            </a:r>
            <a:br>
              <a:rPr lang="aa-ET" sz="1200" dirty="0"/>
            </a:br>
            <a:r>
              <a:rPr lang="aa-ET" sz="1200" dirty="0"/>
              <a:t>* changes through dryrun_conn</a:t>
            </a:r>
            <a:br>
              <a:rPr lang="aa-ET" sz="1200" dirty="0"/>
            </a:br>
            <a:r>
              <a:rPr lang="aa-ET" sz="1200" dirty="0"/>
              <a:t>* lookup through dryrun_conn, then conn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xmlns="" id="{03748ED1-0AC9-224F-B280-4D23D0A07DB9}"/>
              </a:ext>
            </a:extLst>
          </p:cNvPr>
          <p:cNvSpPr txBox="1"/>
          <p:nvPr/>
        </p:nvSpPr>
        <p:spPr>
          <a:xfrm>
            <a:off x="7538484" y="2439059"/>
            <a:ext cx="312529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aa-ET" sz="1200" dirty="0"/>
              <a:t>if not dry_run, creates rollback_conn:</a:t>
            </a:r>
            <a:br>
              <a:rPr lang="aa-ET" sz="1200" dirty="0"/>
            </a:br>
            <a:r>
              <a:rPr lang="aa-ET" sz="1200" dirty="0"/>
              <a:t>* operates completely through rollback_conn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xmlns="" id="{26C483D3-C746-C347-BE22-7B708F302C39}"/>
              </a:ext>
            </a:extLst>
          </p:cNvPr>
          <p:cNvSpPr/>
          <p:nvPr/>
        </p:nvSpPr>
        <p:spPr>
          <a:xfrm>
            <a:off x="3382262" y="1856193"/>
            <a:ext cx="6004100" cy="51615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DryrunConnection</a:t>
            </a:r>
            <a:r>
              <a:rPr lang="de-DE" sz="1400" dirty="0">
                <a:solidFill>
                  <a:schemeClr val="tx1"/>
                </a:solidFill>
              </a:rPr>
              <a:t>(</a:t>
            </a:r>
            <a:r>
              <a:rPr lang="de-DE" sz="1400" dirty="0" err="1">
                <a:solidFill>
                  <a:schemeClr val="tx1"/>
                </a:solidFill>
              </a:rPr>
              <a:t>conn</a:t>
            </a:r>
            <a:r>
              <a:rPr lang="de-DE" sz="1400" dirty="0">
                <a:solidFill>
                  <a:schemeClr val="tx1"/>
                </a:solidFill>
              </a:rPr>
              <a:t>, </a:t>
            </a:r>
            <a:r>
              <a:rPr lang="de-DE" sz="1400" dirty="0" err="1">
                <a:solidFill>
                  <a:schemeClr val="tx1"/>
                </a:solidFill>
              </a:rPr>
              <a:t>dry_run</a:t>
            </a:r>
            <a:r>
              <a:rPr lang="de-DE" sz="1400" dirty="0">
                <a:solidFill>
                  <a:schemeClr val="tx1"/>
                </a:solidFill>
              </a:rPr>
              <a:t>)</a:t>
            </a:r>
            <a:br>
              <a:rPr lang="de-DE" sz="1400" dirty="0">
                <a:solidFill>
                  <a:schemeClr val="tx1"/>
                </a:solidFill>
              </a:rPr>
            </a:br>
            <a:r>
              <a:rPr lang="de-DE" sz="1400" dirty="0">
                <a:solidFill>
                  <a:schemeClr val="tx1"/>
                </a:solidFill>
              </a:rPr>
              <a:t>Handles </a:t>
            </a:r>
            <a:r>
              <a:rPr lang="de-DE" sz="1400" dirty="0" err="1">
                <a:solidFill>
                  <a:schemeClr val="tx1"/>
                </a:solidFill>
              </a:rPr>
              <a:t>dry_run</a:t>
            </a:r>
            <a:r>
              <a:rPr lang="de-DE" sz="1400" dirty="0">
                <a:solidFill>
                  <a:schemeClr val="tx1"/>
                </a:solidFill>
              </a:rPr>
              <a:t> (</a:t>
            </a:r>
            <a:r>
              <a:rPr lang="de-DE" sz="1400" dirty="0" err="1">
                <a:solidFill>
                  <a:schemeClr val="tx1"/>
                </a:solidFill>
              </a:rPr>
              <a:t>see</a:t>
            </a:r>
            <a:r>
              <a:rPr lang="de-DE" sz="1400" dirty="0">
                <a:solidFill>
                  <a:schemeClr val="tx1"/>
                </a:solidFill>
              </a:rPr>
              <a:t> </a:t>
            </a:r>
            <a:r>
              <a:rPr lang="de-DE" sz="1400" dirty="0" err="1">
                <a:solidFill>
                  <a:schemeClr val="tx1"/>
                </a:solidFill>
              </a:rPr>
              <a:t>below</a:t>
            </a:r>
            <a:r>
              <a:rPr lang="de-DE" sz="1400" dirty="0">
                <a:solidFill>
                  <a:schemeClr val="tx1"/>
                </a:solidFill>
              </a:rPr>
              <a:t>)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63" name="Straight Arrow Connector 62">
            <a:extLst>
              <a:ext uri="{FF2B5EF4-FFF2-40B4-BE49-F238E27FC236}">
                <a16:creationId xmlns:a16="http://schemas.microsoft.com/office/drawing/2014/main" xmlns="" id="{515CF790-85DB-0842-AF2A-B5FAFC5C6CD5}"/>
              </a:ext>
            </a:extLst>
          </p:cNvPr>
          <p:cNvCxnSpPr>
            <a:cxnSpLocks/>
            <a:stCxn id="11" idx="2"/>
            <a:endCxn id="58" idx="0"/>
          </p:cNvCxnSpPr>
          <p:nvPr/>
        </p:nvCxnSpPr>
        <p:spPr>
          <a:xfrm>
            <a:off x="6378730" y="1240346"/>
            <a:ext cx="5582" cy="615847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Arrow Connector 75">
            <a:extLst>
              <a:ext uri="{FF2B5EF4-FFF2-40B4-BE49-F238E27FC236}">
                <a16:creationId xmlns:a16="http://schemas.microsoft.com/office/drawing/2014/main" xmlns="" id="{96D55F49-0271-7344-9B56-42B0A594FEB6}"/>
              </a:ext>
            </a:extLst>
          </p:cNvPr>
          <p:cNvCxnSpPr>
            <a:cxnSpLocks/>
            <a:endCxn id="99" idx="0"/>
          </p:cNvCxnSpPr>
          <p:nvPr/>
        </p:nvCxnSpPr>
        <p:spPr>
          <a:xfrm>
            <a:off x="4532782" y="2384918"/>
            <a:ext cx="1876758" cy="1772220"/>
          </a:xfrm>
          <a:prstGeom prst="straightConnector1">
            <a:avLst/>
          </a:prstGeom>
          <a:ln w="1905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Speech Bubble: Rectangle with Corners Rounded 22">
            <a:extLst>
              <a:ext uri="{FF2B5EF4-FFF2-40B4-BE49-F238E27FC236}">
                <a16:creationId xmlns:a16="http://schemas.microsoft.com/office/drawing/2014/main" xmlns="" id="{F2FD43D1-75DD-D14D-B234-5C33F1FD41FF}"/>
              </a:ext>
            </a:extLst>
          </p:cNvPr>
          <p:cNvSpPr/>
          <p:nvPr/>
        </p:nvSpPr>
        <p:spPr>
          <a:xfrm>
            <a:off x="9898915" y="2849556"/>
            <a:ext cx="2087548" cy="460809"/>
          </a:xfrm>
          <a:prstGeom prst="wedgeRoundRectCallout">
            <a:avLst>
              <a:gd name="adj1" fmla="val -162230"/>
              <a:gd name="adj2" fmla="val -13502"/>
              <a:gd name="adj3" fmla="val 16667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200" dirty="0">
                <a:solidFill>
                  <a:schemeClr val="tx1"/>
                </a:solidFill>
              </a:rPr>
              <a:t>Subset of normal WBEM operations (needed by comp)</a:t>
            </a:r>
          </a:p>
        </p:txBody>
      </p:sp>
    </p:spTree>
    <p:extLst>
      <p:ext uri="{BB962C8B-B14F-4D97-AF65-F5344CB8AC3E}">
        <p14:creationId xmlns:p14="http://schemas.microsoft.com/office/powerpoint/2010/main" val="39993999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150A4C05-8B6E-6A4E-BFEC-AF5CE8B39836}"/>
              </a:ext>
            </a:extLst>
          </p:cNvPr>
          <p:cNvSpPr/>
          <p:nvPr/>
        </p:nvSpPr>
        <p:spPr>
          <a:xfrm>
            <a:off x="3158438" y="1507495"/>
            <a:ext cx="2652058" cy="45491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InMemoryRepository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CB021D7A-F124-374A-9F9D-19D947DF5627}"/>
              </a:ext>
            </a:extLst>
          </p:cNvPr>
          <p:cNvSpPr/>
          <p:nvPr/>
        </p:nvSpPr>
        <p:spPr>
          <a:xfrm>
            <a:off x="137629" y="776132"/>
            <a:ext cx="2697741" cy="45026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>
                <a:solidFill>
                  <a:schemeClr val="tx1"/>
                </a:solidFill>
              </a:rPr>
              <a:t>FakedWBEMConnection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DDF28FBC-65E9-484D-B1B4-3E0A3A504640}"/>
              </a:ext>
            </a:extLst>
          </p:cNvPr>
          <p:cNvSpPr/>
          <p:nvPr/>
        </p:nvSpPr>
        <p:spPr>
          <a:xfrm>
            <a:off x="9619489" y="2793314"/>
            <a:ext cx="2294277" cy="449246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400" dirty="0">
                <a:solidFill>
                  <a:schemeClr val="tx1"/>
                </a:solidFill>
              </a:rPr>
              <a:t>&lt;User Provider&gt;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xmlns="" id="{79729382-82CD-5844-9F4A-D31818CF06D5}"/>
              </a:ext>
            </a:extLst>
          </p:cNvPr>
          <p:cNvSpPr/>
          <p:nvPr/>
        </p:nvSpPr>
        <p:spPr>
          <a:xfrm>
            <a:off x="3158440" y="5034327"/>
            <a:ext cx="2654330" cy="44880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>
                <a:solidFill>
                  <a:schemeClr val="tx1"/>
                </a:solidFill>
              </a:rPr>
              <a:t>InstanceWriteProvider</a:t>
            </a:r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8345DD3B-9097-0449-B9D8-7B90CD693D86}"/>
              </a:ext>
            </a:extLst>
          </p:cNvPr>
          <p:cNvSpPr txBox="1"/>
          <p:nvPr/>
        </p:nvSpPr>
        <p:spPr>
          <a:xfrm>
            <a:off x="204712" y="176311"/>
            <a:ext cx="24104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Details on </a:t>
            </a:r>
            <a:r>
              <a:rPr lang="de-DE" dirty="0" err="1" smtClean="0"/>
              <a:t>mock</a:t>
            </a:r>
            <a:r>
              <a:rPr lang="de-DE" dirty="0" smtClean="0"/>
              <a:t> </a:t>
            </a:r>
            <a:r>
              <a:rPr lang="de-DE" dirty="0" err="1" smtClean="0"/>
              <a:t>objects</a:t>
            </a:r>
            <a:endParaRPr lang="de-DE" dirty="0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xmlns="" id="{D76CD5D8-5157-480D-9D33-687A1B4D49F7}"/>
              </a:ext>
            </a:extLst>
          </p:cNvPr>
          <p:cNvSpPr/>
          <p:nvPr/>
        </p:nvSpPr>
        <p:spPr>
          <a:xfrm>
            <a:off x="3156166" y="4160431"/>
            <a:ext cx="2654329" cy="440721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>
                <a:solidFill>
                  <a:schemeClr val="tx1"/>
                </a:solidFill>
              </a:rPr>
              <a:t>MainProvider</a:t>
            </a:r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9F0FAA60-BC92-4089-8FF2-1114660F7B8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26617" y="6377125"/>
            <a:ext cx="2743200" cy="365125"/>
          </a:xfrm>
        </p:spPr>
        <p:txBody>
          <a:bodyPr/>
          <a:lstStyle/>
          <a:p>
            <a:fld id="{8BA880BD-A575-42CB-9D5B-E3294FC391E7}" type="datetime1">
              <a:rPr lang="de-DE" smtClean="0"/>
              <a:t>27.05.2020</a:t>
            </a:fld>
            <a:endParaRPr lang="de-DE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005C404F-24C5-4F84-AAE8-BDDE7ADC3A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508478" y="6356350"/>
            <a:ext cx="845322" cy="365125"/>
          </a:xfrm>
        </p:spPr>
        <p:txBody>
          <a:bodyPr/>
          <a:lstStyle/>
          <a:p>
            <a:fld id="{266A34EE-793E-EA45-A2C1-765A5FA2B1F8}" type="slidenum">
              <a:rPr lang="de-DE" smtClean="0"/>
              <a:t>4</a:t>
            </a:fld>
            <a:endParaRPr lang="de-DE" dirty="0"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xmlns="" id="{D6FA118D-46B4-8745-95AA-6A32C6AD0627}"/>
              </a:ext>
            </a:extLst>
          </p:cNvPr>
          <p:cNvSpPr/>
          <p:nvPr/>
        </p:nvSpPr>
        <p:spPr>
          <a:xfrm>
            <a:off x="3158440" y="5916311"/>
            <a:ext cx="2652056" cy="41185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>
                <a:solidFill>
                  <a:schemeClr val="tx1"/>
                </a:solidFill>
              </a:rPr>
              <a:t>MethodProvider</a:t>
            </a:r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xmlns="" id="{287CCC9F-7DB7-F442-A038-67BE490EA189}"/>
              </a:ext>
            </a:extLst>
          </p:cNvPr>
          <p:cNvSpPr/>
          <p:nvPr/>
        </p:nvSpPr>
        <p:spPr>
          <a:xfrm>
            <a:off x="3156167" y="3278010"/>
            <a:ext cx="2654329" cy="44924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>
                <a:solidFill>
                  <a:schemeClr val="tx1"/>
                </a:solidFill>
              </a:rPr>
              <a:t>ProviderDispatcher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94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2" idx="2"/>
            <a:endCxn id="89" idx="1"/>
          </p:cNvCxnSpPr>
          <p:nvPr/>
        </p:nvCxnSpPr>
        <p:spPr>
          <a:xfrm rot="16200000" flipH="1">
            <a:off x="1183214" y="1529679"/>
            <a:ext cx="2276239" cy="1669667"/>
          </a:xfrm>
          <a:prstGeom prst="bentConnector2">
            <a:avLst/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Rectangle 88">
            <a:extLst>
              <a:ext uri="{FF2B5EF4-FFF2-40B4-BE49-F238E27FC236}">
                <a16:creationId xmlns:a16="http://schemas.microsoft.com/office/drawing/2014/main" xmlns="" id="{287CCC9F-7DB7-F442-A038-67BE490EA189}"/>
              </a:ext>
            </a:extLst>
          </p:cNvPr>
          <p:cNvSpPr/>
          <p:nvPr/>
        </p:nvSpPr>
        <p:spPr>
          <a:xfrm>
            <a:off x="3158440" y="2395589"/>
            <a:ext cx="2654329" cy="44924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>
                <a:solidFill>
                  <a:schemeClr val="tx1"/>
                </a:solidFill>
              </a:rPr>
              <a:t>ProviderRegistry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61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2" idx="2"/>
            <a:endCxn id="8" idx="1"/>
          </p:cNvCxnSpPr>
          <p:nvPr/>
        </p:nvCxnSpPr>
        <p:spPr>
          <a:xfrm rot="16200000" flipH="1">
            <a:off x="2068189" y="644705"/>
            <a:ext cx="508561" cy="1671938"/>
          </a:xfrm>
          <a:prstGeom prst="bentConnector2">
            <a:avLst/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2" idx="2"/>
            <a:endCxn id="52" idx="1"/>
          </p:cNvCxnSpPr>
          <p:nvPr/>
        </p:nvCxnSpPr>
        <p:spPr>
          <a:xfrm rot="16200000" flipH="1">
            <a:off x="1625561" y="1087333"/>
            <a:ext cx="1393818" cy="1671940"/>
          </a:xfrm>
          <a:prstGeom prst="bentConnector2">
            <a:avLst/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2" idx="2"/>
            <a:endCxn id="25" idx="1"/>
          </p:cNvCxnSpPr>
          <p:nvPr/>
        </p:nvCxnSpPr>
        <p:spPr>
          <a:xfrm rot="16200000" flipH="1">
            <a:off x="744134" y="1968760"/>
            <a:ext cx="3154398" cy="1669666"/>
          </a:xfrm>
          <a:prstGeom prst="bentConnector2">
            <a:avLst/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2" idx="2"/>
            <a:endCxn id="19" idx="1"/>
          </p:cNvCxnSpPr>
          <p:nvPr/>
        </p:nvCxnSpPr>
        <p:spPr>
          <a:xfrm rot="16200000" flipH="1">
            <a:off x="306302" y="2406592"/>
            <a:ext cx="4032337" cy="1671940"/>
          </a:xfrm>
          <a:prstGeom prst="bentConnector2">
            <a:avLst/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2" idx="2"/>
            <a:endCxn id="45" idx="1"/>
          </p:cNvCxnSpPr>
          <p:nvPr/>
        </p:nvCxnSpPr>
        <p:spPr>
          <a:xfrm rot="16200000" flipH="1">
            <a:off x="-125451" y="2838345"/>
            <a:ext cx="4895843" cy="1671940"/>
          </a:xfrm>
          <a:prstGeom prst="bentConnector2">
            <a:avLst/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Textfeld 69"/>
          <p:cNvSpPr txBox="1"/>
          <p:nvPr/>
        </p:nvSpPr>
        <p:spPr>
          <a:xfrm>
            <a:off x="1942223" y="1480674"/>
            <a:ext cx="1009892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cimrepository</a:t>
            </a:r>
            <a:endParaRPr lang="de-DE" sz="1400" dirty="0"/>
          </a:p>
        </p:txBody>
      </p:sp>
      <p:sp>
        <p:nvSpPr>
          <p:cNvPr id="86" name="Textfeld 85"/>
          <p:cNvSpPr txBox="1"/>
          <p:nvPr/>
        </p:nvSpPr>
        <p:spPr>
          <a:xfrm>
            <a:off x="1748218" y="2370467"/>
            <a:ext cx="1259255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/>
              <a:t>p</a:t>
            </a:r>
            <a:r>
              <a:rPr lang="de-DE" sz="1400" dirty="0" err="1" smtClean="0"/>
              <a:t>rovider_registry</a:t>
            </a:r>
            <a:endParaRPr lang="de-DE" sz="1400" dirty="0"/>
          </a:p>
        </p:txBody>
      </p:sp>
      <p:cxnSp>
        <p:nvCxnSpPr>
          <p:cNvPr id="96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52" idx="2"/>
            <a:endCxn id="17" idx="1"/>
          </p:cNvCxnSpPr>
          <p:nvPr/>
        </p:nvCxnSpPr>
        <p:spPr>
          <a:xfrm rot="16200000" flipH="1">
            <a:off x="6965996" y="364444"/>
            <a:ext cx="173102" cy="5133884"/>
          </a:xfrm>
          <a:prstGeom prst="bentConnector2">
            <a:avLst/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Rectangle 7">
            <a:extLst>
              <a:ext uri="{FF2B5EF4-FFF2-40B4-BE49-F238E27FC236}">
                <a16:creationId xmlns:a16="http://schemas.microsoft.com/office/drawing/2014/main" xmlns="" id="{150A4C05-8B6E-6A4E-BFEC-AF5CE8B39836}"/>
              </a:ext>
            </a:extLst>
          </p:cNvPr>
          <p:cNvSpPr/>
          <p:nvPr/>
        </p:nvSpPr>
        <p:spPr>
          <a:xfrm>
            <a:off x="9271391" y="202917"/>
            <a:ext cx="2652058" cy="45491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>
                <a:solidFill>
                  <a:schemeClr val="tx1"/>
                </a:solidFill>
              </a:rPr>
              <a:t>CIMQualifierDeclaration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06" name="Rectangle 7">
            <a:extLst>
              <a:ext uri="{FF2B5EF4-FFF2-40B4-BE49-F238E27FC236}">
                <a16:creationId xmlns:a16="http://schemas.microsoft.com/office/drawing/2014/main" xmlns="" id="{150A4C05-8B6E-6A4E-BFEC-AF5CE8B39836}"/>
              </a:ext>
            </a:extLst>
          </p:cNvPr>
          <p:cNvSpPr/>
          <p:nvPr/>
        </p:nvSpPr>
        <p:spPr>
          <a:xfrm>
            <a:off x="9261708" y="782592"/>
            <a:ext cx="2652058" cy="45491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>
                <a:solidFill>
                  <a:schemeClr val="tx1"/>
                </a:solidFill>
              </a:rPr>
              <a:t>CIMClass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07" name="Rectangle 7">
            <a:extLst>
              <a:ext uri="{FF2B5EF4-FFF2-40B4-BE49-F238E27FC236}">
                <a16:creationId xmlns:a16="http://schemas.microsoft.com/office/drawing/2014/main" xmlns="" id="{150A4C05-8B6E-6A4E-BFEC-AF5CE8B39836}"/>
              </a:ext>
            </a:extLst>
          </p:cNvPr>
          <p:cNvSpPr/>
          <p:nvPr/>
        </p:nvSpPr>
        <p:spPr>
          <a:xfrm>
            <a:off x="9271391" y="1383649"/>
            <a:ext cx="2652058" cy="45491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 smtClean="0">
                <a:solidFill>
                  <a:schemeClr val="tx1"/>
                </a:solidFill>
              </a:rPr>
              <a:t>CIMInstance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109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8" idx="2"/>
            <a:endCxn id="104" idx="1"/>
          </p:cNvCxnSpPr>
          <p:nvPr/>
        </p:nvCxnSpPr>
        <p:spPr>
          <a:xfrm rot="5400000" flipH="1" flipV="1">
            <a:off x="6111910" y="-1197066"/>
            <a:ext cx="1532037" cy="4786924"/>
          </a:xfrm>
          <a:prstGeom prst="bentConnector4">
            <a:avLst>
              <a:gd name="adj1" fmla="val -14921"/>
              <a:gd name="adj2" fmla="val 79254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8" idx="2"/>
            <a:endCxn id="106" idx="1"/>
          </p:cNvCxnSpPr>
          <p:nvPr/>
        </p:nvCxnSpPr>
        <p:spPr>
          <a:xfrm rot="5400000" flipH="1" flipV="1">
            <a:off x="6396906" y="-902388"/>
            <a:ext cx="952362" cy="4777241"/>
          </a:xfrm>
          <a:prstGeom prst="bentConnector4">
            <a:avLst>
              <a:gd name="adj1" fmla="val -24003"/>
              <a:gd name="adj2" fmla="val 79314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8" idx="2"/>
            <a:endCxn id="107" idx="1"/>
          </p:cNvCxnSpPr>
          <p:nvPr/>
        </p:nvCxnSpPr>
        <p:spPr>
          <a:xfrm rot="5400000" flipH="1" flipV="1">
            <a:off x="6702276" y="-606700"/>
            <a:ext cx="351305" cy="4786924"/>
          </a:xfrm>
          <a:prstGeom prst="bentConnector4">
            <a:avLst>
              <a:gd name="adj1" fmla="val -65072"/>
              <a:gd name="adj2" fmla="val 79288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9" name="Textfeld 118"/>
          <p:cNvSpPr txBox="1"/>
          <p:nvPr/>
        </p:nvSpPr>
        <p:spPr>
          <a:xfrm>
            <a:off x="1663885" y="3266794"/>
            <a:ext cx="1383071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providerdispatcher</a:t>
            </a:r>
            <a:endParaRPr lang="de-DE" sz="1400" dirty="0"/>
          </a:p>
        </p:txBody>
      </p:sp>
      <p:sp>
        <p:nvSpPr>
          <p:cNvPr id="120" name="Textfeld 119"/>
          <p:cNvSpPr txBox="1"/>
          <p:nvPr/>
        </p:nvSpPr>
        <p:spPr>
          <a:xfrm>
            <a:off x="2012832" y="4143987"/>
            <a:ext cx="983795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mainprovider</a:t>
            </a:r>
            <a:endParaRPr lang="de-DE" sz="1400" dirty="0"/>
          </a:p>
        </p:txBody>
      </p:sp>
      <p:sp>
        <p:nvSpPr>
          <p:cNvPr id="121" name="Textfeld 120"/>
          <p:cNvSpPr txBox="1"/>
          <p:nvPr/>
        </p:nvSpPr>
        <p:spPr>
          <a:xfrm>
            <a:off x="1322180" y="5009610"/>
            <a:ext cx="1745542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defaultinstanceprovider</a:t>
            </a:r>
            <a:endParaRPr lang="de-DE" sz="1400" dirty="0"/>
          </a:p>
        </p:txBody>
      </p:sp>
      <p:sp>
        <p:nvSpPr>
          <p:cNvPr id="122" name="Textfeld 121"/>
          <p:cNvSpPr txBox="1"/>
          <p:nvPr/>
        </p:nvSpPr>
        <p:spPr>
          <a:xfrm>
            <a:off x="1813043" y="5845404"/>
            <a:ext cx="1194430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methodprovider</a:t>
            </a:r>
            <a:endParaRPr lang="de-DE" sz="1400" dirty="0"/>
          </a:p>
        </p:txBody>
      </p:sp>
      <p:sp>
        <p:nvSpPr>
          <p:cNvPr id="129" name="Textfeld 128"/>
          <p:cNvSpPr txBox="1"/>
          <p:nvPr/>
        </p:nvSpPr>
        <p:spPr>
          <a:xfrm>
            <a:off x="8035484" y="1902336"/>
            <a:ext cx="900888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namespaces</a:t>
            </a:r>
            <a:endParaRPr lang="de-DE" sz="1400" dirty="0"/>
          </a:p>
        </p:txBody>
      </p:sp>
      <p:sp>
        <p:nvSpPr>
          <p:cNvPr id="130" name="Textfeld 129"/>
          <p:cNvSpPr txBox="1"/>
          <p:nvPr/>
        </p:nvSpPr>
        <p:spPr>
          <a:xfrm>
            <a:off x="8379832" y="176311"/>
            <a:ext cx="674993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qualifiers</a:t>
            </a:r>
            <a:endParaRPr lang="de-DE" sz="1400" dirty="0"/>
          </a:p>
        </p:txBody>
      </p:sp>
      <p:sp>
        <p:nvSpPr>
          <p:cNvPr id="131" name="Textfeld 130"/>
          <p:cNvSpPr txBox="1"/>
          <p:nvPr/>
        </p:nvSpPr>
        <p:spPr>
          <a:xfrm>
            <a:off x="8549879" y="755986"/>
            <a:ext cx="504946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classes</a:t>
            </a:r>
            <a:endParaRPr lang="de-DE" sz="1400" dirty="0"/>
          </a:p>
        </p:txBody>
      </p:sp>
      <p:sp>
        <p:nvSpPr>
          <p:cNvPr id="132" name="Textfeld 131"/>
          <p:cNvSpPr txBox="1"/>
          <p:nvPr/>
        </p:nvSpPr>
        <p:spPr>
          <a:xfrm>
            <a:off x="8379832" y="1374498"/>
            <a:ext cx="680314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instances</a:t>
            </a:r>
            <a:endParaRPr lang="de-DE" sz="1400" dirty="0"/>
          </a:p>
        </p:txBody>
      </p:sp>
      <p:sp>
        <p:nvSpPr>
          <p:cNvPr id="135" name="Textfeld 134"/>
          <p:cNvSpPr txBox="1"/>
          <p:nvPr/>
        </p:nvSpPr>
        <p:spPr>
          <a:xfrm>
            <a:off x="6339882" y="2763711"/>
            <a:ext cx="2921826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classname</a:t>
            </a:r>
            <a:r>
              <a:rPr lang="de-DE" sz="1400" dirty="0" smtClean="0"/>
              <a:t> / </a:t>
            </a:r>
            <a:r>
              <a:rPr lang="de-DE" sz="1400" dirty="0" err="1"/>
              <a:t>namespace</a:t>
            </a:r>
            <a:r>
              <a:rPr lang="de-DE" sz="1400" dirty="0"/>
              <a:t> / </a:t>
            </a:r>
            <a:r>
              <a:rPr lang="de-DE" sz="1400" dirty="0" err="1" smtClean="0"/>
              <a:t>provider_type</a:t>
            </a:r>
            <a:endParaRPr lang="de-DE" sz="1400" dirty="0"/>
          </a:p>
        </p:txBody>
      </p:sp>
      <p:cxnSp>
        <p:nvCxnSpPr>
          <p:cNvPr id="140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89" idx="2"/>
            <a:endCxn id="19" idx="3"/>
          </p:cNvCxnSpPr>
          <p:nvPr/>
        </p:nvCxnSpPr>
        <p:spPr>
          <a:xfrm rot="16200000" flipH="1">
            <a:off x="4382314" y="3828274"/>
            <a:ext cx="1531475" cy="1329438"/>
          </a:xfrm>
          <a:prstGeom prst="bentConnector4">
            <a:avLst>
              <a:gd name="adj1" fmla="val 15048"/>
              <a:gd name="adj2" fmla="val 231146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1" name="Textfeld 150"/>
          <p:cNvSpPr txBox="1"/>
          <p:nvPr/>
        </p:nvSpPr>
        <p:spPr>
          <a:xfrm>
            <a:off x="5962292" y="4979649"/>
            <a:ext cx="1745542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defaultinstanceprovider</a:t>
            </a:r>
            <a:endParaRPr lang="de-DE" sz="1400" dirty="0"/>
          </a:p>
        </p:txBody>
      </p:sp>
      <p:cxnSp>
        <p:nvCxnSpPr>
          <p:cNvPr id="159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89" idx="2"/>
            <a:endCxn id="52" idx="3"/>
          </p:cNvCxnSpPr>
          <p:nvPr/>
        </p:nvCxnSpPr>
        <p:spPr>
          <a:xfrm rot="5400000" flipH="1" flipV="1">
            <a:off x="4594528" y="2509015"/>
            <a:ext cx="1107044" cy="1329437"/>
          </a:xfrm>
          <a:prstGeom prst="bentConnector4">
            <a:avLst>
              <a:gd name="adj1" fmla="val -20650"/>
              <a:gd name="adj2" fmla="val 206508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0" name="Textfeld 169"/>
          <p:cNvSpPr txBox="1"/>
          <p:nvPr/>
        </p:nvSpPr>
        <p:spPr>
          <a:xfrm>
            <a:off x="5969613" y="2354511"/>
            <a:ext cx="1259255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/>
              <a:t>provider_registry</a:t>
            </a:r>
            <a:endParaRPr lang="de-DE" sz="1400" dirty="0"/>
          </a:p>
        </p:txBody>
      </p:sp>
      <p:cxnSp>
        <p:nvCxnSpPr>
          <p:cNvPr id="182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89" idx="2"/>
            <a:endCxn id="8" idx="3"/>
          </p:cNvCxnSpPr>
          <p:nvPr/>
        </p:nvCxnSpPr>
        <p:spPr>
          <a:xfrm rot="5400000" flipH="1" flipV="1">
            <a:off x="4150763" y="2067524"/>
            <a:ext cx="1992301" cy="1327164"/>
          </a:xfrm>
          <a:prstGeom prst="bentConnector4">
            <a:avLst>
              <a:gd name="adj1" fmla="val -11474"/>
              <a:gd name="adj2" fmla="val 259136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feld 192"/>
          <p:cNvSpPr txBox="1"/>
          <p:nvPr/>
        </p:nvSpPr>
        <p:spPr>
          <a:xfrm>
            <a:off x="6041346" y="1451580"/>
            <a:ext cx="1009892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1400" dirty="0" err="1" smtClean="0"/>
              <a:t>cimrepository</a:t>
            </a:r>
            <a:endParaRPr lang="de-DE" sz="1400" dirty="0"/>
          </a:p>
        </p:txBody>
      </p:sp>
      <p:cxnSp>
        <p:nvCxnSpPr>
          <p:cNvPr id="205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45" idx="2"/>
            <a:endCxn id="8" idx="3"/>
          </p:cNvCxnSpPr>
          <p:nvPr/>
        </p:nvCxnSpPr>
        <p:spPr>
          <a:xfrm rot="5400000" flipH="1" flipV="1">
            <a:off x="2850878" y="3368545"/>
            <a:ext cx="4593208" cy="1326028"/>
          </a:xfrm>
          <a:prstGeom prst="bentConnector4">
            <a:avLst>
              <a:gd name="adj1" fmla="val -4977"/>
              <a:gd name="adj2" fmla="val 259272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9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9" idx="2"/>
            <a:endCxn id="8" idx="3"/>
          </p:cNvCxnSpPr>
          <p:nvPr/>
        </p:nvCxnSpPr>
        <p:spPr>
          <a:xfrm rot="5400000" flipH="1" flipV="1">
            <a:off x="3273960" y="2946599"/>
            <a:ext cx="3748180" cy="1324891"/>
          </a:xfrm>
          <a:prstGeom prst="bentConnector4">
            <a:avLst>
              <a:gd name="adj1" fmla="val -6099"/>
              <a:gd name="adj2" fmla="val 259580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25" idx="2"/>
            <a:endCxn id="8" idx="3"/>
          </p:cNvCxnSpPr>
          <p:nvPr/>
        </p:nvCxnSpPr>
        <p:spPr>
          <a:xfrm rot="5400000" flipH="1" flipV="1">
            <a:off x="3713814" y="2504471"/>
            <a:ext cx="2866197" cy="1327165"/>
          </a:xfrm>
          <a:prstGeom prst="bentConnector4">
            <a:avLst>
              <a:gd name="adj1" fmla="val -7976"/>
              <a:gd name="adj2" fmla="val 259136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0" name="Straight Arrow Connector 93">
            <a:extLst>
              <a:ext uri="{FF2B5EF4-FFF2-40B4-BE49-F238E27FC236}">
                <a16:creationId xmlns:a16="http://schemas.microsoft.com/office/drawing/2014/main" xmlns="" id="{8AEC6DFA-1FAD-9F42-B651-2A5FCB8DDF42}"/>
              </a:ext>
            </a:extLst>
          </p:cNvPr>
          <p:cNvCxnSpPr>
            <a:cxnSpLocks/>
            <a:stCxn id="17" idx="2"/>
            <a:endCxn id="8" idx="3"/>
          </p:cNvCxnSpPr>
          <p:nvPr/>
        </p:nvCxnSpPr>
        <p:spPr>
          <a:xfrm rot="5400000" flipH="1">
            <a:off x="7534759" y="10692"/>
            <a:ext cx="1507605" cy="4956132"/>
          </a:xfrm>
          <a:prstGeom prst="bentConnector4">
            <a:avLst>
              <a:gd name="adj1" fmla="val -15163"/>
              <a:gd name="adj2" fmla="val 57167"/>
            </a:avLst>
          </a:prstGeom>
          <a:ln>
            <a:solidFill>
              <a:schemeClr val="tx1"/>
            </a:solidFill>
            <a:headEnd type="diamond" w="lg" len="lg"/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636525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1200F159-39BA-450F-B0C4-1E9264E49E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Providers and Registration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7C1254D7-4FD1-4EDD-82CB-E9CF067E58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30036"/>
            <a:ext cx="10515600" cy="4846927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Provider goals are to:</a:t>
            </a:r>
          </a:p>
          <a:p>
            <a:pPr lvl="1"/>
            <a:r>
              <a:rPr lang="en-US" dirty="0"/>
              <a:t>Allow extra processing on create of instances and delete of instances (ex. Getting with only partial instance path and completing the path)</a:t>
            </a:r>
          </a:p>
          <a:p>
            <a:pPr lvl="1"/>
            <a:r>
              <a:rPr lang="en-US" dirty="0"/>
              <a:t>Handling processing of </a:t>
            </a:r>
            <a:r>
              <a:rPr lang="en-US" dirty="0" err="1"/>
              <a:t>InvokedMethodsAll</a:t>
            </a:r>
            <a:r>
              <a:rPr lang="en-US" dirty="0"/>
              <a:t> providers are subclasses of </a:t>
            </a:r>
            <a:r>
              <a:rPr lang="en-US" dirty="0" err="1"/>
              <a:t>BaseInstanceProvider</a:t>
            </a:r>
            <a:endParaRPr lang="en-US" dirty="0"/>
          </a:p>
          <a:p>
            <a:r>
              <a:rPr lang="en-US" dirty="0"/>
              <a:t>All providers are subclasses of </a:t>
            </a:r>
            <a:r>
              <a:rPr lang="en-US" dirty="0" err="1"/>
              <a:t>BaseInstanceProvider</a:t>
            </a:r>
            <a:endParaRPr lang="en-US" dirty="0"/>
          </a:p>
          <a:p>
            <a:r>
              <a:rPr lang="en-US" dirty="0"/>
              <a:t>Only one provider type.</a:t>
            </a:r>
          </a:p>
          <a:p>
            <a:pPr lvl="1"/>
            <a:r>
              <a:rPr lang="en-US" dirty="0" err="1"/>
              <a:t>Instanceprovider</a:t>
            </a:r>
            <a:r>
              <a:rPr lang="en-US" dirty="0"/>
              <a:t> – Registered provider only handles </a:t>
            </a:r>
            <a:r>
              <a:rPr lang="en-US" dirty="0" err="1"/>
              <a:t>CreateInstance</a:t>
            </a:r>
            <a:r>
              <a:rPr lang="en-US" dirty="0"/>
              <a:t> </a:t>
            </a:r>
            <a:r>
              <a:rPr lang="en-US" dirty="0" err="1"/>
              <a:t>DeleteInstance</a:t>
            </a:r>
            <a:r>
              <a:rPr lang="en-US" dirty="0"/>
              <a:t>, </a:t>
            </a:r>
            <a:r>
              <a:rPr lang="en-US" dirty="0" err="1"/>
              <a:t>InvokeMethod</a:t>
            </a:r>
            <a:endParaRPr lang="en-US" dirty="0"/>
          </a:p>
          <a:p>
            <a:r>
              <a:rPr lang="en-US" dirty="0"/>
              <a:t>These are mock providers and keep their data in the common repository</a:t>
            </a:r>
          </a:p>
          <a:p>
            <a:pPr lvl="1"/>
            <a:r>
              <a:rPr lang="en-US" dirty="0"/>
              <a:t>Thus </a:t>
            </a:r>
            <a:r>
              <a:rPr lang="en-US" dirty="0" err="1"/>
              <a:t>EnumerateInstances</a:t>
            </a:r>
            <a:r>
              <a:rPr lang="en-US" dirty="0"/>
              <a:t> and association operations are handled by </a:t>
            </a:r>
            <a:r>
              <a:rPr lang="en-US" dirty="0" err="1"/>
              <a:t>BaseInstanceProvider</a:t>
            </a:r>
            <a:endParaRPr lang="en-US" dirty="0"/>
          </a:p>
          <a:p>
            <a:r>
              <a:rPr lang="en-US" dirty="0"/>
              <a:t>Provider registration is only identification of the subclass that is the name of the class being serviced by the provider.</a:t>
            </a:r>
          </a:p>
          <a:p>
            <a:r>
              <a:rPr lang="en-US" dirty="0"/>
              <a:t>Methods defined are attached to the registration. Thus only registered providers support processing </a:t>
            </a:r>
            <a:r>
              <a:rPr lang="en-US" dirty="0" err="1"/>
              <a:t>InvokeMethod</a:t>
            </a:r>
            <a:endParaRPr lang="en-US" dirty="0"/>
          </a:p>
          <a:p>
            <a:r>
              <a:rPr lang="en-US" dirty="0"/>
              <a:t>First example should be </a:t>
            </a:r>
            <a:r>
              <a:rPr lang="en-US" dirty="0" err="1"/>
              <a:t>CIM_Namespace</a:t>
            </a:r>
            <a:r>
              <a:rPr lang="en-US" dirty="0"/>
              <a:t> which should be considered an internal provider (i.e. always there.)</a:t>
            </a:r>
          </a:p>
          <a:p>
            <a:pPr lvl="1"/>
            <a:r>
              <a:rPr lang="en-US" dirty="0"/>
              <a:t>Does that mean we can remove add/remove namespace from </a:t>
            </a:r>
            <a:r>
              <a:rPr lang="en-US" dirty="0" err="1"/>
              <a:t>Faked_WBEMConnection</a:t>
            </a:r>
            <a:r>
              <a:rPr lang="en-US" dirty="0"/>
              <a:t> and use instance from client to create namespaces? 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CD18B6C2-D7A7-41FA-A10C-E17AFE6FD8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E6E5F9-FA2C-486F-B41C-DBCB0089CD52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7FCDBB4A-943D-4397-BCB4-4B8538BC99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10597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4BD94CAE-1505-4163-8404-9676EC90FC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Repository Interface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45BB996F-6AA9-40D5-A8C9-B9D9B93CCF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n-US" dirty="0"/>
              <a:t>Only simple operations on objects in the data store</a:t>
            </a:r>
          </a:p>
          <a:p>
            <a:r>
              <a:rPr lang="en-US" dirty="0"/>
              <a:t>Should not have internal knowledge of the data (i.e. </a:t>
            </a:r>
            <a:r>
              <a:rPr lang="en-US" dirty="0" err="1"/>
              <a:t>CIMClass</a:t>
            </a:r>
            <a:r>
              <a:rPr lang="en-US" dirty="0"/>
              <a:t>, etc.). Only object and name</a:t>
            </a:r>
          </a:p>
          <a:p>
            <a:r>
              <a:rPr lang="en-US" dirty="0"/>
              <a:t>Provide store for namespace names and for CIM classes, CIM instances, CIM qualifier declarations organized by namespace and each available as separate set of calls.</a:t>
            </a:r>
          </a:p>
          <a:p>
            <a:r>
              <a:rPr lang="en-US" dirty="0"/>
              <a:t>Provide methods to manage the namespaces:</a:t>
            </a:r>
          </a:p>
          <a:p>
            <a:pPr lvl="1"/>
            <a:r>
              <a:rPr lang="en-US" dirty="0"/>
              <a:t>Create/remove namespaces</a:t>
            </a:r>
          </a:p>
          <a:p>
            <a:r>
              <a:rPr lang="en-US" dirty="0"/>
              <a:t>Provide access to the objects of each type by name where the name is case insensitive for the </a:t>
            </a:r>
            <a:r>
              <a:rPr lang="en-US" dirty="0" err="1"/>
              <a:t>CIMClasses</a:t>
            </a:r>
            <a:r>
              <a:rPr lang="en-US" dirty="0"/>
              <a:t>, CIM qualifiers but using </a:t>
            </a:r>
            <a:r>
              <a:rPr lang="en-US" dirty="0" err="1"/>
              <a:t>CIMInstanceName</a:t>
            </a:r>
            <a:r>
              <a:rPr lang="en-US" dirty="0"/>
              <a:t> for CIM instances.  Consider using the hash as a key for </a:t>
            </a:r>
            <a:r>
              <a:rPr lang="en-US" dirty="0" err="1"/>
              <a:t>CIMInstances</a:t>
            </a:r>
            <a:r>
              <a:rPr lang="en-US" dirty="0"/>
              <a:t>.</a:t>
            </a:r>
          </a:p>
          <a:p>
            <a:r>
              <a:rPr lang="en-US" dirty="0"/>
              <a:t>Organized the data for each type grouped by namespace</a:t>
            </a:r>
          </a:p>
          <a:p>
            <a:r>
              <a:rPr lang="en-US" dirty="0"/>
              <a:t>Provide methods to manage each of the data types separately within each namespace group</a:t>
            </a:r>
          </a:p>
          <a:p>
            <a:pPr lvl="1"/>
            <a:r>
              <a:rPr lang="en-US" dirty="0"/>
              <a:t>Create object in a namespace</a:t>
            </a:r>
          </a:p>
          <a:p>
            <a:pPr lvl="1"/>
            <a:r>
              <a:rPr lang="en-US" dirty="0"/>
              <a:t>Delete object in a namespace</a:t>
            </a:r>
          </a:p>
          <a:p>
            <a:pPr lvl="1"/>
            <a:r>
              <a:rPr lang="en-US" dirty="0"/>
              <a:t>Update existing object in a namespace</a:t>
            </a:r>
          </a:p>
          <a:p>
            <a:pPr lvl="1"/>
            <a:r>
              <a:rPr lang="en-US" dirty="0"/>
              <a:t>List objects in a namespace</a:t>
            </a:r>
          </a:p>
          <a:p>
            <a:r>
              <a:rPr lang="en-US" dirty="0"/>
              <a:t>Provide error handling through exceptions:</a:t>
            </a:r>
          </a:p>
          <a:p>
            <a:pPr lvl="1"/>
            <a:r>
              <a:rPr lang="en-US" dirty="0"/>
              <a:t>Should not use </a:t>
            </a:r>
            <a:r>
              <a:rPr lang="en-US" dirty="0" err="1"/>
              <a:t>CIMError</a:t>
            </a:r>
            <a:r>
              <a:rPr lang="en-US" dirty="0"/>
              <a:t> as the exceptions but exceptions like </a:t>
            </a:r>
            <a:r>
              <a:rPr lang="en-US" dirty="0" err="1"/>
              <a:t>KeyError</a:t>
            </a:r>
            <a:r>
              <a:rPr lang="en-US" dirty="0"/>
              <a:t>, </a:t>
            </a:r>
            <a:r>
              <a:rPr lang="en-US" dirty="0" err="1"/>
              <a:t>ValueError</a:t>
            </a:r>
            <a:r>
              <a:rPr lang="en-US" dirty="0"/>
              <a:t>. Should we define some small error class. 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62B16FC6-80EE-4C74-96C2-67C85A565C93}"/>
              </a:ext>
            </a:extLst>
          </p:cNvPr>
          <p:cNvSpPr txBox="1"/>
          <p:nvPr/>
        </p:nvSpPr>
        <p:spPr>
          <a:xfrm>
            <a:off x="7869677" y="365125"/>
            <a:ext cx="26459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KS 10 Jan. 2020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EC8EFCBD-1C9B-4D40-BFC0-846DB4523F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40ED1-8AA2-4092-B43C-438AE914F9A2}" type="datetime1">
              <a:rPr lang="de-DE" smtClean="0"/>
              <a:t>27.05.2020</a:t>
            </a:fld>
            <a:endParaRPr lang="de-D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8E95AC00-5C31-419A-9DF8-4B5AAF74BB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032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4496F551-68AF-40DB-ACC7-061BEA4283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Repository API - Namespaces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685110F1-010F-4CC2-8C04-5F2CC0F0E9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Assumes that there is no extra information required for namespaces than the name.</a:t>
            </a:r>
          </a:p>
          <a:p>
            <a:r>
              <a:rPr lang="en-US" dirty="0" err="1"/>
              <a:t>add_namespace</a:t>
            </a:r>
            <a:r>
              <a:rPr lang="en-US" dirty="0"/>
              <a:t>(name)</a:t>
            </a:r>
          </a:p>
          <a:p>
            <a:r>
              <a:rPr lang="en-US" dirty="0" err="1"/>
              <a:t>remove_namespace</a:t>
            </a:r>
            <a:r>
              <a:rPr lang="en-US" dirty="0"/>
              <a:t>(name)</a:t>
            </a:r>
          </a:p>
          <a:p>
            <a:r>
              <a:rPr lang="en-US" dirty="0"/>
              <a:t>list-namespaces()</a:t>
            </a:r>
          </a:p>
          <a:p>
            <a:r>
              <a:rPr lang="en-US" dirty="0"/>
              <a:t>NOTE: The handling of the </a:t>
            </a:r>
            <a:r>
              <a:rPr lang="en-US" dirty="0" err="1"/>
              <a:t>CIM_Namespace</a:t>
            </a:r>
            <a:r>
              <a:rPr lang="en-US" dirty="0"/>
              <a:t> class and its instances is in the Provider layer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98CDCF70-8B93-4BD3-94D5-F8F86D5FFF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A3CCC0-E02E-4FC1-BAC8-67AF25AE7EDE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A5D1CF48-18A4-4B53-849C-AF4DB84506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657587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286099BB-8E55-4C1C-A144-FE4FCFDD8C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Repository data Interface (</a:t>
            </a:r>
            <a:r>
              <a:rPr lang="en-US" dirty="0" err="1"/>
              <a:t>cont</a:t>
            </a:r>
            <a:r>
              <a:rPr lang="en-US" dirty="0"/>
              <a:t>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AEB8A651-24D5-410D-B1BC-03F408D7630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00783"/>
            <a:ext cx="10515600" cy="4776180"/>
          </a:xfrm>
        </p:spPr>
        <p:txBody>
          <a:bodyPr>
            <a:normAutofit fontScale="62500" lnSpcReduction="20000"/>
          </a:bodyPr>
          <a:lstStyle/>
          <a:p>
            <a:r>
              <a:rPr lang="en-US" dirty="0"/>
              <a:t>Two possible </a:t>
            </a:r>
            <a:r>
              <a:rPr lang="en-US" dirty="0" err="1"/>
              <a:t>apis</a:t>
            </a:r>
            <a:r>
              <a:rPr lang="en-US" dirty="0"/>
              <a:t>:</a:t>
            </a:r>
          </a:p>
          <a:p>
            <a:pPr lvl="1"/>
            <a:r>
              <a:rPr lang="en-US" dirty="0"/>
              <a:t>All call include the namespace as part of each data access method call call</a:t>
            </a:r>
          </a:p>
          <a:p>
            <a:pPr lvl="1"/>
            <a:r>
              <a:rPr lang="en-US" dirty="0"/>
              <a:t>Methods provided to return handle to namespace specific handle and calls a use this handle for data manipulation.</a:t>
            </a:r>
          </a:p>
          <a:p>
            <a:pPr lvl="1"/>
            <a:r>
              <a:rPr lang="en-US" dirty="0"/>
              <a:t>The second has the advantage that in the provider the namespace is validated once for each request and the existence of the handle defines a valid namespace for that object type.</a:t>
            </a:r>
          </a:p>
          <a:p>
            <a:pPr lvl="1"/>
            <a:r>
              <a:rPr lang="en-US" dirty="0"/>
              <a:t>Assume that once namespace is validated it is valid for all data types</a:t>
            </a:r>
          </a:p>
          <a:p>
            <a:pPr lvl="1"/>
            <a:r>
              <a:rPr lang="en-US" dirty="0"/>
              <a:t>NOTE: Many of the request operations (i.e. </a:t>
            </a:r>
            <a:r>
              <a:rPr lang="en-US" dirty="0" err="1"/>
              <a:t>CreateInstance</a:t>
            </a:r>
            <a:r>
              <a:rPr lang="en-US" dirty="0"/>
              <a:t>) will require multiple calls to the repository</a:t>
            </a:r>
          </a:p>
          <a:p>
            <a:pPr marL="457200" lvl="1" indent="0">
              <a:buNone/>
            </a:pPr>
            <a:endParaRPr lang="en-US" dirty="0"/>
          </a:p>
          <a:p>
            <a:r>
              <a:rPr lang="en-US" dirty="0"/>
              <a:t>Validating parameters for the calls:</a:t>
            </a:r>
          </a:p>
          <a:p>
            <a:pPr lvl="1"/>
            <a:r>
              <a:rPr lang="en-US" dirty="0"/>
              <a:t>Required information for each call is a)object type, b)namespace, c) in some calls object name/data.</a:t>
            </a:r>
          </a:p>
          <a:p>
            <a:pPr lvl="1"/>
            <a:r>
              <a:rPr lang="en-US" dirty="0"/>
              <a:t>Can either handle namespace once per request or on each call or with the namespace part of each call</a:t>
            </a:r>
          </a:p>
          <a:p>
            <a:pPr lvl="2"/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get_repo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(namespace, &lt;type&gt;)-</a:t>
            </a:r>
            <a:r>
              <a:rPr lang="en-US" dirty="0">
                <a:cs typeface="Courier New" panose="02070309020205020404" pitchFamily="49" charset="0"/>
              </a:rPr>
              <a:t>get handle to repo for type</a:t>
            </a:r>
          </a:p>
          <a:p>
            <a:pPr lvl="3"/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Class_repo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 = </a:t>
            </a:r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repository.get_repo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(namespace, ‘class’)</a:t>
            </a:r>
          </a:p>
          <a:p>
            <a:pPr lvl="2"/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Get_xxx_repo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(namespace)</a:t>
            </a:r>
            <a:r>
              <a:rPr lang="en-US" dirty="0">
                <a:cs typeface="Courier New" panose="02070309020205020404" pitchFamily="49" charset="0"/>
              </a:rPr>
              <a:t> get handle to repo for type</a:t>
            </a:r>
          </a:p>
          <a:p>
            <a:pPr lvl="3"/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class_repo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 = </a:t>
            </a:r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repository.get_class_repo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(namespace)</a:t>
            </a:r>
          </a:p>
          <a:p>
            <a:pPr lvl="2"/>
            <a:endParaRPr lang="en-US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dirty="0">
                <a:cs typeface="Courier New" panose="02070309020205020404" pitchFamily="49" charset="0"/>
              </a:rPr>
              <a:t>Validating namespaces</a:t>
            </a:r>
          </a:p>
          <a:p>
            <a:pPr lvl="1"/>
            <a:r>
              <a:rPr lang="en-US" dirty="0">
                <a:cs typeface="Courier New" panose="02070309020205020404" pitchFamily="49" charset="0"/>
              </a:rPr>
              <a:t>Some request operations start with just validating namespace itself</a:t>
            </a:r>
          </a:p>
          <a:p>
            <a:pPr lvl="2"/>
            <a:r>
              <a:rPr lang="en-US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validate_namespace</a:t>
            </a:r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(name)</a:t>
            </a:r>
          </a:p>
          <a:p>
            <a:pPr lvl="1"/>
            <a:r>
              <a:rPr lang="en-US" dirty="0">
                <a:cs typeface="Courier New" panose="02070309020205020404" pitchFamily="49" charset="0"/>
              </a:rPr>
              <a:t>Many could validate namespace as part of getting a handle to the group for the data type (</a:t>
            </a:r>
            <a:r>
              <a:rPr lang="en-US" dirty="0" err="1">
                <a:cs typeface="Courier New" panose="02070309020205020404" pitchFamily="49" charset="0"/>
              </a:rPr>
              <a:t>i.e.e</a:t>
            </a:r>
            <a:r>
              <a:rPr lang="en-US" dirty="0">
                <a:cs typeface="Courier New" panose="02070309020205020404" pitchFamily="49" charset="0"/>
              </a:rPr>
              <a:t> get the handle (instance of a class that defines the names/data for one object type in one namespace) (ex. </a:t>
            </a:r>
            <a:r>
              <a:rPr lang="en-US" dirty="0" err="1">
                <a:cs typeface="Courier New" panose="02070309020205020404" pitchFamily="49" charset="0"/>
              </a:rPr>
              <a:t>get_class_repo</a:t>
            </a:r>
            <a:r>
              <a:rPr lang="en-US" dirty="0">
                <a:cs typeface="Courier New" panose="02070309020205020404" pitchFamily="49" charset="0"/>
              </a:rPr>
              <a:t>(namespace)</a:t>
            </a:r>
          </a:p>
        </p:txBody>
      </p:sp>
      <p:sp>
        <p:nvSpPr>
          <p:cNvPr id="6" name="Speech Bubble: Rectangle with Corners Rounded 5">
            <a:extLst>
              <a:ext uri="{FF2B5EF4-FFF2-40B4-BE49-F238E27FC236}">
                <a16:creationId xmlns:a16="http://schemas.microsoft.com/office/drawing/2014/main" xmlns="" id="{A31E3603-3744-4495-AEE3-B13181069C2A}"/>
              </a:ext>
            </a:extLst>
          </p:cNvPr>
          <p:cNvSpPr/>
          <p:nvPr/>
        </p:nvSpPr>
        <p:spPr>
          <a:xfrm>
            <a:off x="10476689" y="4445540"/>
            <a:ext cx="1614792" cy="846307"/>
          </a:xfrm>
          <a:prstGeom prst="wedgeRoundRectCallout">
            <a:avLst>
              <a:gd name="adj1" fmla="val -188303"/>
              <a:gd name="adj2" fmla="val -51293"/>
              <a:gd name="adj3" fmla="val 16667"/>
            </a:avLst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Either works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EFE08A5C-C53A-49DE-B30F-7CBFC195C2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AF2DF6-6D7F-4302-BF40-84F958537A75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3C9BEDBD-78C6-4DC4-9762-5728267794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48604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316ACB32-13A7-44DD-82E8-1E8CBF5B97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Repository API </a:t>
            </a:r>
            <a:r>
              <a:rPr lang="en-US" dirty="0" err="1"/>
              <a:t>cont</a:t>
            </a:r>
            <a:r>
              <a:rPr lang="en-US" dirty="0"/>
              <a:t> – The methods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1A663AFD-87F4-46B4-A6ED-1115CE2B2F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For each data type the following are logical </a:t>
            </a:r>
            <a:r>
              <a:rPr lang="en-US" dirty="0" err="1"/>
              <a:t>apis</a:t>
            </a:r>
            <a:r>
              <a:rPr lang="en-US" dirty="0"/>
              <a:t>.</a:t>
            </a:r>
          </a:p>
          <a:p>
            <a:pPr lvl="1"/>
            <a:r>
              <a:rPr lang="en-US" dirty="0"/>
              <a:t>&lt;</a:t>
            </a:r>
            <a:r>
              <a:rPr lang="en-US" dirty="0" err="1"/>
              <a:t>object_store</a:t>
            </a:r>
            <a:r>
              <a:rPr lang="en-US" dirty="0"/>
              <a:t>&gt;.create(name, data)</a:t>
            </a:r>
          </a:p>
          <a:p>
            <a:pPr lvl="2"/>
            <a:r>
              <a:rPr lang="en-US" dirty="0"/>
              <a:t>Adds data to repository unless that name already exists</a:t>
            </a:r>
          </a:p>
          <a:p>
            <a:pPr lvl="1"/>
            <a:r>
              <a:rPr lang="en-US" dirty="0"/>
              <a:t>&lt; </a:t>
            </a:r>
            <a:r>
              <a:rPr lang="en-US" dirty="0" err="1"/>
              <a:t>object_store</a:t>
            </a:r>
            <a:r>
              <a:rPr lang="en-US" dirty="0"/>
              <a:t> &gt;. delete(name)</a:t>
            </a:r>
          </a:p>
          <a:p>
            <a:pPr lvl="2"/>
            <a:r>
              <a:rPr lang="en-US" dirty="0"/>
              <a:t>Deletes object from repository if that name exists</a:t>
            </a:r>
          </a:p>
          <a:p>
            <a:pPr lvl="1"/>
            <a:r>
              <a:rPr lang="en-US" dirty="0"/>
              <a:t>&lt; </a:t>
            </a:r>
            <a:r>
              <a:rPr lang="en-US" dirty="0" err="1"/>
              <a:t>object_store</a:t>
            </a:r>
            <a:r>
              <a:rPr lang="en-US" dirty="0"/>
              <a:t> &gt;. update(name, data)</a:t>
            </a:r>
          </a:p>
          <a:p>
            <a:pPr lvl="2"/>
            <a:r>
              <a:rPr lang="en-US" dirty="0"/>
              <a:t>Replaces the existing object with name in repository with data</a:t>
            </a:r>
          </a:p>
          <a:p>
            <a:pPr lvl="1"/>
            <a:r>
              <a:rPr lang="en-US" dirty="0"/>
              <a:t>&lt; </a:t>
            </a:r>
            <a:r>
              <a:rPr lang="en-US" dirty="0" err="1"/>
              <a:t>object_store</a:t>
            </a:r>
            <a:r>
              <a:rPr lang="en-US" dirty="0"/>
              <a:t> &gt;.get(name)</a:t>
            </a:r>
          </a:p>
          <a:p>
            <a:pPr lvl="2"/>
            <a:r>
              <a:rPr lang="en-US" dirty="0"/>
              <a:t>Returns object with name from repository if it exists.</a:t>
            </a:r>
          </a:p>
          <a:p>
            <a:pPr lvl="1"/>
            <a:r>
              <a:rPr lang="en-US" dirty="0"/>
              <a:t>&lt; </a:t>
            </a:r>
            <a:r>
              <a:rPr lang="en-US" dirty="0" err="1"/>
              <a:t>object_store</a:t>
            </a:r>
            <a:r>
              <a:rPr lang="en-US" dirty="0"/>
              <a:t> &gt;.names()</a:t>
            </a:r>
          </a:p>
          <a:p>
            <a:pPr lvl="2"/>
            <a:r>
              <a:rPr lang="en-US" dirty="0"/>
              <a:t>Returns list of names of the objects in the store</a:t>
            </a:r>
          </a:p>
          <a:p>
            <a:pPr lvl="1"/>
            <a:r>
              <a:rPr lang="en-US" dirty="0"/>
              <a:t>&lt; </a:t>
            </a:r>
            <a:r>
              <a:rPr lang="en-US" dirty="0" err="1"/>
              <a:t>object_store</a:t>
            </a:r>
            <a:r>
              <a:rPr lang="en-US" dirty="0"/>
              <a:t> &gt;.</a:t>
            </a:r>
            <a:r>
              <a:rPr lang="en-US" dirty="0" err="1"/>
              <a:t>iter_name</a:t>
            </a:r>
            <a:r>
              <a:rPr lang="en-US" dirty="0"/>
              <a:t>()  &amp; .</a:t>
            </a:r>
            <a:r>
              <a:rPr lang="en-US" dirty="0" err="1"/>
              <a:t>iter_value</a:t>
            </a:r>
            <a:r>
              <a:rPr lang="en-US" dirty="0"/>
              <a:t>()</a:t>
            </a:r>
          </a:p>
          <a:p>
            <a:pPr lvl="2"/>
            <a:r>
              <a:rPr lang="en-US" dirty="0"/>
              <a:t>Returns iterator so that objects of type defined by </a:t>
            </a:r>
            <a:r>
              <a:rPr lang="en-US" dirty="0" err="1"/>
              <a:t>repo_handle</a:t>
            </a:r>
            <a:r>
              <a:rPr lang="en-US" dirty="0"/>
              <a:t> can be iterated</a:t>
            </a:r>
          </a:p>
          <a:p>
            <a:pPr lvl="1"/>
            <a:r>
              <a:rPr lang="en-US" dirty="0"/>
              <a:t>&lt; </a:t>
            </a:r>
            <a:r>
              <a:rPr lang="en-US" dirty="0" err="1"/>
              <a:t>object_store</a:t>
            </a:r>
            <a:r>
              <a:rPr lang="en-US" dirty="0"/>
              <a:t> &gt;.exists(name)</a:t>
            </a:r>
          </a:p>
          <a:p>
            <a:pPr lvl="2"/>
            <a:r>
              <a:rPr lang="en-US" dirty="0"/>
              <a:t>Tests if object with name exists in repository. Returns Boolean</a:t>
            </a:r>
          </a:p>
          <a:p>
            <a:pPr lvl="1"/>
            <a:r>
              <a:rPr lang="en-US" dirty="0"/>
              <a:t>TODO always insure that changing the returned object does not change the repository.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98A8C78F-D314-4B4A-8CAB-AE75FF47E1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26F4F1-8903-476E-BAA6-D8F2BAFA8AB3}" type="datetime1">
              <a:rPr lang="de-DE" smtClean="0"/>
              <a:t>27.05.2020</a:t>
            </a:fld>
            <a:endParaRPr lang="de-D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24C18CCF-5592-4227-B484-BA58F0571B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A34EE-793E-EA45-A2C1-765A5FA2B1F8}" type="slidenum">
              <a:rPr lang="de-DE" smtClean="0"/>
              <a:t>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713410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2607</Words>
  <Application>Microsoft Office PowerPoint</Application>
  <PresentationFormat>Breitbild</PresentationFormat>
  <Paragraphs>458</Paragraphs>
  <Slides>25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25</vt:i4>
      </vt:variant>
    </vt:vector>
  </HeadingPairs>
  <TitlesOfParts>
    <vt:vector size="30" baseType="lpstr">
      <vt:lpstr>Arial</vt:lpstr>
      <vt:lpstr>Calibri</vt:lpstr>
      <vt:lpstr>Calibri Light</vt:lpstr>
      <vt:lpstr>Courier New</vt:lpstr>
      <vt:lpstr>Office Theme</vt:lpstr>
      <vt:lpstr>pywbem_mock directions</vt:lpstr>
      <vt:lpstr>PowerPoint-Präsentation</vt:lpstr>
      <vt:lpstr>PowerPoint-Präsentation</vt:lpstr>
      <vt:lpstr>PowerPoint-Präsentation</vt:lpstr>
      <vt:lpstr>Providers and Registration</vt:lpstr>
      <vt:lpstr>Repository Interface</vt:lpstr>
      <vt:lpstr>Repository API - Namespaces</vt:lpstr>
      <vt:lpstr>Repository data Interface (cont)</vt:lpstr>
      <vt:lpstr>Repository API cont – The methods</vt:lpstr>
      <vt:lpstr>API Usage example</vt:lpstr>
      <vt:lpstr>The CIMOM</vt:lpstr>
      <vt:lpstr>CIM Providers</vt:lpstr>
      <vt:lpstr>Physical Repository Store</vt:lpstr>
      <vt:lpstr>Proposed steps</vt:lpstr>
      <vt:lpstr>Proposed CIM Repository API</vt:lpstr>
      <vt:lpstr>Outdated Options and Designs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Claudia Moritz</cp:lastModifiedBy>
  <cp:revision>145</cp:revision>
  <dcterms:created xsi:type="dcterms:W3CDTF">2018-12-14T15:24:12Z</dcterms:created>
  <dcterms:modified xsi:type="dcterms:W3CDTF">2020-05-27T04:28:06Z</dcterms:modified>
</cp:coreProperties>
</file>